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9" r:id="rId1"/>
    <p:sldMasterId id="2147483692" r:id="rId2"/>
  </p:sldMasterIdLst>
  <p:notesMasterIdLst>
    <p:notesMasterId r:id="rId13"/>
  </p:notesMasterIdLst>
  <p:handoutMasterIdLst>
    <p:handoutMasterId r:id="rId14"/>
  </p:handoutMasterIdLst>
  <p:sldIdLst>
    <p:sldId id="330" r:id="rId3"/>
    <p:sldId id="331" r:id="rId4"/>
    <p:sldId id="336" r:id="rId5"/>
    <p:sldId id="343" r:id="rId6"/>
    <p:sldId id="335" r:id="rId7"/>
    <p:sldId id="339" r:id="rId8"/>
    <p:sldId id="345" r:id="rId9"/>
    <p:sldId id="344" r:id="rId10"/>
    <p:sldId id="340" r:id="rId11"/>
    <p:sldId id="346" r:id="rId1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634"/>
    <a:srgbClr val="259D56"/>
    <a:srgbClr val="E7E7E7"/>
    <a:srgbClr val="3F3533"/>
    <a:srgbClr val="413936"/>
    <a:srgbClr val="CDA46F"/>
    <a:srgbClr val="39404A"/>
    <a:srgbClr val="9D8368"/>
    <a:srgbClr val="EB234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5" autoAdjust="0"/>
    <p:restoredTop sz="96370" autoAdjust="0"/>
  </p:normalViewPr>
  <p:slideViewPr>
    <p:cSldViewPr snapToGrid="0" showGuides="1">
      <p:cViewPr>
        <p:scale>
          <a:sx n="88" d="100"/>
          <a:sy n="88" d="100"/>
        </p:scale>
        <p:origin x="978" y="5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23"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DDCC7D9-4B34-4F85-9DAE-2C3C476C1C5D}"/>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209C2724-FF66-4AEC-986C-F1ECF4911BC9}"/>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A763208-4D5B-44C4-A045-6495A8B44929}" type="datetimeFigureOut">
              <a:rPr lang="en-US" smtClean="0"/>
              <a:pPr/>
              <a:t>9/29/2020</a:t>
            </a:fld>
            <a:endParaRPr lang="en-US" dirty="0"/>
          </a:p>
        </p:txBody>
      </p:sp>
      <p:sp>
        <p:nvSpPr>
          <p:cNvPr id="4" name="Footer Placeholder 3">
            <a:extLst>
              <a:ext uri="{FF2B5EF4-FFF2-40B4-BE49-F238E27FC236}">
                <a16:creationId xmlns:a16="http://schemas.microsoft.com/office/drawing/2014/main" xmlns="" id="{85C0D9D7-F7F2-409A-89D5-542D106E9AED}"/>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6E35BE0-0675-46A0-81BD-572D42AE4E74}"/>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1A1B75-E75A-491C-95D1-D70845B2433F}" type="slidenum">
              <a:rPr lang="en-US" smtClean="0"/>
              <a:pPr/>
              <a:t>‹Nº›</a:t>
            </a:fld>
            <a:endParaRPr lang="en-US" dirty="0"/>
          </a:p>
        </p:txBody>
      </p:sp>
    </p:spTree>
    <p:extLst>
      <p:ext uri="{BB962C8B-B14F-4D97-AF65-F5344CB8AC3E}">
        <p14:creationId xmlns:p14="http://schemas.microsoft.com/office/powerpoint/2010/main" val="2411924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389243F-B1BB-4202-BD78-416ACA555174}" type="datetimeFigureOut">
              <a:rPr lang="en-US" smtClean="0"/>
              <a:pPr/>
              <a:t>9/29/2020</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68D2766-C49B-4C1A-9FEE-6F146754B02B}" type="slidenum">
              <a:rPr lang="en-US" smtClean="0"/>
              <a:pPr/>
              <a:t>‹Nº›</a:t>
            </a:fld>
            <a:endParaRPr lang="en-US" dirty="0"/>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7804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0866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2908664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Tree>
    <p:extLst>
      <p:ext uri="{BB962C8B-B14F-4D97-AF65-F5344CB8AC3E}">
        <p14:creationId xmlns:p14="http://schemas.microsoft.com/office/powerpoint/2010/main" val="4275323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E7E7E7"/>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DC080B99-07D2-4EFE-919F-8D441B19CBAE}"/>
              </a:ext>
            </a:extLst>
          </p:cNvPr>
          <p:cNvSpPr>
            <a:spLocks noGrp="1"/>
          </p:cNvSpPr>
          <p:nvPr>
            <p:ph type="pic" sz="quarter" idx="13"/>
          </p:nvPr>
        </p:nvSpPr>
        <p:spPr>
          <a:xfrm>
            <a:off x="4" y="0"/>
            <a:ext cx="12191994" cy="4159244"/>
          </a:xfrm>
          <a:custGeom>
            <a:avLst/>
            <a:gdLst>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675237 w 12191994"/>
              <a:gd name="connsiteY3" fmla="*/ 4200953 h 4242819"/>
              <a:gd name="connsiteX4" fmla="*/ 3622991 w 12191994"/>
              <a:gd name="connsiteY4" fmla="*/ 4204420 h 4242819"/>
              <a:gd name="connsiteX5" fmla="*/ 3510832 w 12191994"/>
              <a:gd name="connsiteY5" fmla="*/ 4208872 h 4242819"/>
              <a:gd name="connsiteX6" fmla="*/ 0 w 12191994"/>
              <a:gd name="connsiteY6" fmla="*/ 4156678 h 4242819"/>
              <a:gd name="connsiteX7" fmla="*/ 61025 w 12191994"/>
              <a:gd name="connsiteY7" fmla="*/ 4162195 h 4242819"/>
              <a:gd name="connsiteX8" fmla="*/ 2166125 w 12191994"/>
              <a:gd name="connsiteY8" fmla="*/ 4242818 h 4242819"/>
              <a:gd name="connsiteX9" fmla="*/ 2166418 w 12191994"/>
              <a:gd name="connsiteY9" fmla="*/ 4242815 h 4242819"/>
              <a:gd name="connsiteX10" fmla="*/ 2166128 w 12191994"/>
              <a:gd name="connsiteY10" fmla="*/ 4242819 h 4242819"/>
              <a:gd name="connsiteX11" fmla="*/ 61028 w 12191994"/>
              <a:gd name="connsiteY11" fmla="*/ 4162196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61028 w 12191994"/>
              <a:gd name="connsiteY13" fmla="*/ 4162196 h 4242819"/>
              <a:gd name="connsiteX14" fmla="*/ 0 w 12191994"/>
              <a:gd name="connsiteY14" fmla="*/ 4156679 h 4242819"/>
              <a:gd name="connsiteX15" fmla="*/ 0 w 12191994"/>
              <a:gd name="connsiteY15" fmla="*/ 0 h 4242819"/>
              <a:gd name="connsiteX16" fmla="*/ 12191994 w 12191994"/>
              <a:gd name="connsiteY16" fmla="*/ 0 h 4242819"/>
              <a:gd name="connsiteX17" fmla="*/ 12191994 w 12191994"/>
              <a:gd name="connsiteY17" fmla="*/ 2062010 h 4242819"/>
              <a:gd name="connsiteX18" fmla="*/ 12172138 w 12191994"/>
              <a:gd name="connsiteY18" fmla="*/ 2073270 h 4242819"/>
              <a:gd name="connsiteX19" fmla="*/ 4335530 w 12191994"/>
              <a:gd name="connsiteY19" fmla="*/ 4157144 h 4242819"/>
              <a:gd name="connsiteX20" fmla="*/ 4303869 w 12191994"/>
              <a:gd name="connsiteY20" fmla="*/ 4159244 h 4242819"/>
              <a:gd name="connsiteX21" fmla="*/ 4393550 w 12191994"/>
              <a:gd name="connsiteY21" fmla="*/ 4151137 h 4242819"/>
              <a:gd name="connsiteX22" fmla="*/ 4199670 w 12191994"/>
              <a:gd name="connsiteY22" fmla="*/ 4117929 h 4242819"/>
              <a:gd name="connsiteX23" fmla="*/ 500184 w 12191994"/>
              <a:gd name="connsiteY23" fmla="*/ 3043554 h 4242819"/>
              <a:gd name="connsiteX24" fmla="*/ 0 w 12191994"/>
              <a:gd name="connsiteY24" fmla="*/ 2813437 h 4242819"/>
              <a:gd name="connsiteX25" fmla="*/ 0 w 12191994"/>
              <a:gd name="connsiteY25"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0 w 12191994"/>
              <a:gd name="connsiteY13" fmla="*/ 4156679 h 4242819"/>
              <a:gd name="connsiteX14" fmla="*/ 0 w 12191994"/>
              <a:gd name="connsiteY14" fmla="*/ 0 h 4242819"/>
              <a:gd name="connsiteX15" fmla="*/ 12191994 w 12191994"/>
              <a:gd name="connsiteY15" fmla="*/ 0 h 4242819"/>
              <a:gd name="connsiteX16" fmla="*/ 12191994 w 12191994"/>
              <a:gd name="connsiteY16" fmla="*/ 2062010 h 4242819"/>
              <a:gd name="connsiteX17" fmla="*/ 12172138 w 12191994"/>
              <a:gd name="connsiteY17" fmla="*/ 2073270 h 4242819"/>
              <a:gd name="connsiteX18" fmla="*/ 4335530 w 12191994"/>
              <a:gd name="connsiteY18" fmla="*/ 4157144 h 4242819"/>
              <a:gd name="connsiteX19" fmla="*/ 4303869 w 12191994"/>
              <a:gd name="connsiteY19" fmla="*/ 4159244 h 4242819"/>
              <a:gd name="connsiteX20" fmla="*/ 4393550 w 12191994"/>
              <a:gd name="connsiteY20" fmla="*/ 4151137 h 4242819"/>
              <a:gd name="connsiteX21" fmla="*/ 4199670 w 12191994"/>
              <a:gd name="connsiteY21" fmla="*/ 4117929 h 4242819"/>
              <a:gd name="connsiteX22" fmla="*/ 500184 w 12191994"/>
              <a:gd name="connsiteY22" fmla="*/ 3043554 h 4242819"/>
              <a:gd name="connsiteX23" fmla="*/ 0 w 12191994"/>
              <a:gd name="connsiteY23" fmla="*/ 2813437 h 4242819"/>
              <a:gd name="connsiteX24" fmla="*/ 0 w 12191994"/>
              <a:gd name="connsiteY24"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23" fmla="*/ 0 w 12191994"/>
              <a:gd name="connsiteY23"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2166128 w 12191994"/>
              <a:gd name="connsiteY8" fmla="*/ 424281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0 h 4242819"/>
              <a:gd name="connsiteX13" fmla="*/ 12191994 w 12191994"/>
              <a:gd name="connsiteY13" fmla="*/ 0 h 4242819"/>
              <a:gd name="connsiteX14" fmla="*/ 12191994 w 12191994"/>
              <a:gd name="connsiteY14" fmla="*/ 2062010 h 4242819"/>
              <a:gd name="connsiteX15" fmla="*/ 12172138 w 12191994"/>
              <a:gd name="connsiteY15" fmla="*/ 2073270 h 4242819"/>
              <a:gd name="connsiteX16" fmla="*/ 4335530 w 12191994"/>
              <a:gd name="connsiteY16" fmla="*/ 4157144 h 4242819"/>
              <a:gd name="connsiteX17" fmla="*/ 4303869 w 12191994"/>
              <a:gd name="connsiteY17" fmla="*/ 4159244 h 4242819"/>
              <a:gd name="connsiteX18" fmla="*/ 4393550 w 12191994"/>
              <a:gd name="connsiteY18" fmla="*/ 4151137 h 4242819"/>
              <a:gd name="connsiteX19" fmla="*/ 4199670 w 12191994"/>
              <a:gd name="connsiteY19" fmla="*/ 4117929 h 4242819"/>
              <a:gd name="connsiteX20" fmla="*/ 500184 w 12191994"/>
              <a:gd name="connsiteY20" fmla="*/ 3043554 h 4242819"/>
              <a:gd name="connsiteX21" fmla="*/ 0 w 12191994"/>
              <a:gd name="connsiteY21" fmla="*/ 2813437 h 4242819"/>
              <a:gd name="connsiteX22" fmla="*/ 0 w 12191994"/>
              <a:gd name="connsiteY22" fmla="*/ 0 h 4242819"/>
              <a:gd name="connsiteX0" fmla="*/ 3009998 w 12191994"/>
              <a:gd name="connsiteY0" fmla="*/ 4228754 h 4242818"/>
              <a:gd name="connsiteX1" fmla="*/ 2899539 w 12191994"/>
              <a:gd name="connsiteY1" fmla="*/ 4233139 h 4242818"/>
              <a:gd name="connsiteX2" fmla="*/ 2823072 w 12191994"/>
              <a:gd name="connsiteY2" fmla="*/ 4234148 h 4242818"/>
              <a:gd name="connsiteX3" fmla="*/ 3009998 w 12191994"/>
              <a:gd name="connsiteY3" fmla="*/ 4228754 h 4242818"/>
              <a:gd name="connsiteX4" fmla="*/ 3675237 w 12191994"/>
              <a:gd name="connsiteY4" fmla="*/ 4200953 h 4242818"/>
              <a:gd name="connsiteX5" fmla="*/ 3622991 w 12191994"/>
              <a:gd name="connsiteY5" fmla="*/ 4204420 h 4242818"/>
              <a:gd name="connsiteX6" fmla="*/ 3510832 w 12191994"/>
              <a:gd name="connsiteY6" fmla="*/ 4208872 h 4242818"/>
              <a:gd name="connsiteX7" fmla="*/ 3675237 w 12191994"/>
              <a:gd name="connsiteY7" fmla="*/ 4200953 h 4242818"/>
              <a:gd name="connsiteX8" fmla="*/ 2166418 w 12191994"/>
              <a:gd name="connsiteY8" fmla="*/ 4242815 h 4242818"/>
              <a:gd name="connsiteX9" fmla="*/ 2166125 w 12191994"/>
              <a:gd name="connsiteY9" fmla="*/ 4242818 h 4242818"/>
              <a:gd name="connsiteX10" fmla="*/ 2166418 w 12191994"/>
              <a:gd name="connsiteY10" fmla="*/ 4242815 h 4242818"/>
              <a:gd name="connsiteX11" fmla="*/ 0 w 12191994"/>
              <a:gd name="connsiteY11" fmla="*/ 0 h 4242818"/>
              <a:gd name="connsiteX12" fmla="*/ 12191994 w 12191994"/>
              <a:gd name="connsiteY12" fmla="*/ 0 h 4242818"/>
              <a:gd name="connsiteX13" fmla="*/ 12191994 w 12191994"/>
              <a:gd name="connsiteY13" fmla="*/ 2062010 h 4242818"/>
              <a:gd name="connsiteX14" fmla="*/ 12172138 w 12191994"/>
              <a:gd name="connsiteY14" fmla="*/ 2073270 h 4242818"/>
              <a:gd name="connsiteX15" fmla="*/ 4335530 w 12191994"/>
              <a:gd name="connsiteY15" fmla="*/ 4157144 h 4242818"/>
              <a:gd name="connsiteX16" fmla="*/ 4303869 w 12191994"/>
              <a:gd name="connsiteY16" fmla="*/ 4159244 h 4242818"/>
              <a:gd name="connsiteX17" fmla="*/ 4393550 w 12191994"/>
              <a:gd name="connsiteY17" fmla="*/ 4151137 h 4242818"/>
              <a:gd name="connsiteX18" fmla="*/ 4199670 w 12191994"/>
              <a:gd name="connsiteY18" fmla="*/ 4117929 h 4242818"/>
              <a:gd name="connsiteX19" fmla="*/ 500184 w 12191994"/>
              <a:gd name="connsiteY19" fmla="*/ 3043554 h 4242818"/>
              <a:gd name="connsiteX20" fmla="*/ 0 w 12191994"/>
              <a:gd name="connsiteY20" fmla="*/ 2813437 h 4242818"/>
              <a:gd name="connsiteX21" fmla="*/ 0 w 12191994"/>
              <a:gd name="connsiteY21" fmla="*/ 0 h 4242818"/>
              <a:gd name="connsiteX0" fmla="*/ 3009998 w 12191994"/>
              <a:gd name="connsiteY0" fmla="*/ 4228754 h 4234148"/>
              <a:gd name="connsiteX1" fmla="*/ 2899539 w 12191994"/>
              <a:gd name="connsiteY1" fmla="*/ 4233139 h 4234148"/>
              <a:gd name="connsiteX2" fmla="*/ 2823072 w 12191994"/>
              <a:gd name="connsiteY2" fmla="*/ 4234148 h 4234148"/>
              <a:gd name="connsiteX3" fmla="*/ 3009998 w 12191994"/>
              <a:gd name="connsiteY3" fmla="*/ 4228754 h 4234148"/>
              <a:gd name="connsiteX4" fmla="*/ 3675237 w 12191994"/>
              <a:gd name="connsiteY4" fmla="*/ 4200953 h 4234148"/>
              <a:gd name="connsiteX5" fmla="*/ 3622991 w 12191994"/>
              <a:gd name="connsiteY5" fmla="*/ 4204420 h 4234148"/>
              <a:gd name="connsiteX6" fmla="*/ 3510832 w 12191994"/>
              <a:gd name="connsiteY6" fmla="*/ 4208872 h 4234148"/>
              <a:gd name="connsiteX7" fmla="*/ 3675237 w 12191994"/>
              <a:gd name="connsiteY7" fmla="*/ 4200953 h 4234148"/>
              <a:gd name="connsiteX8" fmla="*/ 0 w 12191994"/>
              <a:gd name="connsiteY8" fmla="*/ 0 h 4234148"/>
              <a:gd name="connsiteX9" fmla="*/ 12191994 w 12191994"/>
              <a:gd name="connsiteY9" fmla="*/ 0 h 4234148"/>
              <a:gd name="connsiteX10" fmla="*/ 12191994 w 12191994"/>
              <a:gd name="connsiteY10" fmla="*/ 2062010 h 4234148"/>
              <a:gd name="connsiteX11" fmla="*/ 12172138 w 12191994"/>
              <a:gd name="connsiteY11" fmla="*/ 2073270 h 4234148"/>
              <a:gd name="connsiteX12" fmla="*/ 4335530 w 12191994"/>
              <a:gd name="connsiteY12" fmla="*/ 4157144 h 4234148"/>
              <a:gd name="connsiteX13" fmla="*/ 4303869 w 12191994"/>
              <a:gd name="connsiteY13" fmla="*/ 4159244 h 4234148"/>
              <a:gd name="connsiteX14" fmla="*/ 4393550 w 12191994"/>
              <a:gd name="connsiteY14" fmla="*/ 4151137 h 4234148"/>
              <a:gd name="connsiteX15" fmla="*/ 4199670 w 12191994"/>
              <a:gd name="connsiteY15" fmla="*/ 4117929 h 4234148"/>
              <a:gd name="connsiteX16" fmla="*/ 500184 w 12191994"/>
              <a:gd name="connsiteY16" fmla="*/ 3043554 h 4234148"/>
              <a:gd name="connsiteX17" fmla="*/ 0 w 12191994"/>
              <a:gd name="connsiteY17" fmla="*/ 2813437 h 4234148"/>
              <a:gd name="connsiteX18" fmla="*/ 0 w 12191994"/>
              <a:gd name="connsiteY18" fmla="*/ 0 h 4234148"/>
              <a:gd name="connsiteX0" fmla="*/ 3009998 w 12191994"/>
              <a:gd name="connsiteY0" fmla="*/ 4228754 h 4233139"/>
              <a:gd name="connsiteX1" fmla="*/ 2899539 w 12191994"/>
              <a:gd name="connsiteY1" fmla="*/ 4233139 h 4233139"/>
              <a:gd name="connsiteX2" fmla="*/ 3009998 w 12191994"/>
              <a:gd name="connsiteY2" fmla="*/ 4228754 h 4233139"/>
              <a:gd name="connsiteX3" fmla="*/ 3675237 w 12191994"/>
              <a:gd name="connsiteY3" fmla="*/ 4200953 h 4233139"/>
              <a:gd name="connsiteX4" fmla="*/ 3622991 w 12191994"/>
              <a:gd name="connsiteY4" fmla="*/ 4204420 h 4233139"/>
              <a:gd name="connsiteX5" fmla="*/ 3510832 w 12191994"/>
              <a:gd name="connsiteY5" fmla="*/ 4208872 h 4233139"/>
              <a:gd name="connsiteX6" fmla="*/ 3675237 w 12191994"/>
              <a:gd name="connsiteY6" fmla="*/ 4200953 h 4233139"/>
              <a:gd name="connsiteX7" fmla="*/ 0 w 12191994"/>
              <a:gd name="connsiteY7" fmla="*/ 0 h 4233139"/>
              <a:gd name="connsiteX8" fmla="*/ 12191994 w 12191994"/>
              <a:gd name="connsiteY8" fmla="*/ 0 h 4233139"/>
              <a:gd name="connsiteX9" fmla="*/ 12191994 w 12191994"/>
              <a:gd name="connsiteY9" fmla="*/ 2062010 h 4233139"/>
              <a:gd name="connsiteX10" fmla="*/ 12172138 w 12191994"/>
              <a:gd name="connsiteY10" fmla="*/ 2073270 h 4233139"/>
              <a:gd name="connsiteX11" fmla="*/ 4335530 w 12191994"/>
              <a:gd name="connsiteY11" fmla="*/ 4157144 h 4233139"/>
              <a:gd name="connsiteX12" fmla="*/ 4303869 w 12191994"/>
              <a:gd name="connsiteY12" fmla="*/ 4159244 h 4233139"/>
              <a:gd name="connsiteX13" fmla="*/ 4393550 w 12191994"/>
              <a:gd name="connsiteY13" fmla="*/ 4151137 h 4233139"/>
              <a:gd name="connsiteX14" fmla="*/ 4199670 w 12191994"/>
              <a:gd name="connsiteY14" fmla="*/ 4117929 h 4233139"/>
              <a:gd name="connsiteX15" fmla="*/ 500184 w 12191994"/>
              <a:gd name="connsiteY15" fmla="*/ 3043554 h 4233139"/>
              <a:gd name="connsiteX16" fmla="*/ 0 w 12191994"/>
              <a:gd name="connsiteY16" fmla="*/ 2813437 h 4233139"/>
              <a:gd name="connsiteX17" fmla="*/ 0 w 12191994"/>
              <a:gd name="connsiteY17" fmla="*/ 0 h 4233139"/>
              <a:gd name="connsiteX0" fmla="*/ 3675237 w 12191994"/>
              <a:gd name="connsiteY0" fmla="*/ 4200953 h 4208872"/>
              <a:gd name="connsiteX1" fmla="*/ 3622991 w 12191994"/>
              <a:gd name="connsiteY1" fmla="*/ 4204420 h 4208872"/>
              <a:gd name="connsiteX2" fmla="*/ 3510832 w 12191994"/>
              <a:gd name="connsiteY2" fmla="*/ 4208872 h 4208872"/>
              <a:gd name="connsiteX3" fmla="*/ 3675237 w 12191994"/>
              <a:gd name="connsiteY3" fmla="*/ 4200953 h 4208872"/>
              <a:gd name="connsiteX4" fmla="*/ 0 w 12191994"/>
              <a:gd name="connsiteY4" fmla="*/ 0 h 4208872"/>
              <a:gd name="connsiteX5" fmla="*/ 12191994 w 12191994"/>
              <a:gd name="connsiteY5" fmla="*/ 0 h 4208872"/>
              <a:gd name="connsiteX6" fmla="*/ 12191994 w 12191994"/>
              <a:gd name="connsiteY6" fmla="*/ 2062010 h 4208872"/>
              <a:gd name="connsiteX7" fmla="*/ 12172138 w 12191994"/>
              <a:gd name="connsiteY7" fmla="*/ 2073270 h 4208872"/>
              <a:gd name="connsiteX8" fmla="*/ 4335530 w 12191994"/>
              <a:gd name="connsiteY8" fmla="*/ 4157144 h 4208872"/>
              <a:gd name="connsiteX9" fmla="*/ 4303869 w 12191994"/>
              <a:gd name="connsiteY9" fmla="*/ 4159244 h 4208872"/>
              <a:gd name="connsiteX10" fmla="*/ 4393550 w 12191994"/>
              <a:gd name="connsiteY10" fmla="*/ 4151137 h 4208872"/>
              <a:gd name="connsiteX11" fmla="*/ 4199670 w 12191994"/>
              <a:gd name="connsiteY11" fmla="*/ 4117929 h 4208872"/>
              <a:gd name="connsiteX12" fmla="*/ 500184 w 12191994"/>
              <a:gd name="connsiteY12" fmla="*/ 3043554 h 4208872"/>
              <a:gd name="connsiteX13" fmla="*/ 0 w 12191994"/>
              <a:gd name="connsiteY13" fmla="*/ 2813437 h 4208872"/>
              <a:gd name="connsiteX14" fmla="*/ 0 w 12191994"/>
              <a:gd name="connsiteY14" fmla="*/ 0 h 4208872"/>
              <a:gd name="connsiteX0" fmla="*/ 3675237 w 12191994"/>
              <a:gd name="connsiteY0" fmla="*/ 4200953 h 4204420"/>
              <a:gd name="connsiteX1" fmla="*/ 3622991 w 12191994"/>
              <a:gd name="connsiteY1" fmla="*/ 4204420 h 4204420"/>
              <a:gd name="connsiteX2" fmla="*/ 3675237 w 12191994"/>
              <a:gd name="connsiteY2" fmla="*/ 4200953 h 4204420"/>
              <a:gd name="connsiteX3" fmla="*/ 0 w 12191994"/>
              <a:gd name="connsiteY3" fmla="*/ 0 h 4204420"/>
              <a:gd name="connsiteX4" fmla="*/ 12191994 w 12191994"/>
              <a:gd name="connsiteY4" fmla="*/ 0 h 4204420"/>
              <a:gd name="connsiteX5" fmla="*/ 12191994 w 12191994"/>
              <a:gd name="connsiteY5" fmla="*/ 2062010 h 4204420"/>
              <a:gd name="connsiteX6" fmla="*/ 12172138 w 12191994"/>
              <a:gd name="connsiteY6" fmla="*/ 2073270 h 4204420"/>
              <a:gd name="connsiteX7" fmla="*/ 4335530 w 12191994"/>
              <a:gd name="connsiteY7" fmla="*/ 4157144 h 4204420"/>
              <a:gd name="connsiteX8" fmla="*/ 4303869 w 12191994"/>
              <a:gd name="connsiteY8" fmla="*/ 4159244 h 4204420"/>
              <a:gd name="connsiteX9" fmla="*/ 4393550 w 12191994"/>
              <a:gd name="connsiteY9" fmla="*/ 4151137 h 4204420"/>
              <a:gd name="connsiteX10" fmla="*/ 4199670 w 12191994"/>
              <a:gd name="connsiteY10" fmla="*/ 4117929 h 4204420"/>
              <a:gd name="connsiteX11" fmla="*/ 500184 w 12191994"/>
              <a:gd name="connsiteY11" fmla="*/ 3043554 h 4204420"/>
              <a:gd name="connsiteX12" fmla="*/ 0 w 12191994"/>
              <a:gd name="connsiteY12" fmla="*/ 2813437 h 4204420"/>
              <a:gd name="connsiteX13" fmla="*/ 0 w 12191994"/>
              <a:gd name="connsiteY13" fmla="*/ 0 h 4204420"/>
              <a:gd name="connsiteX0" fmla="*/ 0 w 12191994"/>
              <a:gd name="connsiteY0" fmla="*/ 0 h 4159244"/>
              <a:gd name="connsiteX1" fmla="*/ 12191994 w 12191994"/>
              <a:gd name="connsiteY1" fmla="*/ 0 h 4159244"/>
              <a:gd name="connsiteX2" fmla="*/ 12191994 w 12191994"/>
              <a:gd name="connsiteY2" fmla="*/ 2062010 h 4159244"/>
              <a:gd name="connsiteX3" fmla="*/ 12172138 w 12191994"/>
              <a:gd name="connsiteY3" fmla="*/ 2073270 h 4159244"/>
              <a:gd name="connsiteX4" fmla="*/ 4335530 w 12191994"/>
              <a:gd name="connsiteY4" fmla="*/ 4157144 h 4159244"/>
              <a:gd name="connsiteX5" fmla="*/ 4303869 w 12191994"/>
              <a:gd name="connsiteY5" fmla="*/ 4159244 h 4159244"/>
              <a:gd name="connsiteX6" fmla="*/ 4393550 w 12191994"/>
              <a:gd name="connsiteY6" fmla="*/ 4151137 h 4159244"/>
              <a:gd name="connsiteX7" fmla="*/ 4199670 w 12191994"/>
              <a:gd name="connsiteY7" fmla="*/ 4117929 h 4159244"/>
              <a:gd name="connsiteX8" fmla="*/ 500184 w 12191994"/>
              <a:gd name="connsiteY8" fmla="*/ 3043554 h 4159244"/>
              <a:gd name="connsiteX9" fmla="*/ 0 w 12191994"/>
              <a:gd name="connsiteY9" fmla="*/ 2813437 h 4159244"/>
              <a:gd name="connsiteX10" fmla="*/ 0 w 12191994"/>
              <a:gd name="connsiteY10" fmla="*/ 0 h 41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4" h="4159244">
                <a:moveTo>
                  <a:pt x="0" y="0"/>
                </a:moveTo>
                <a:lnTo>
                  <a:pt x="12191994" y="0"/>
                </a:lnTo>
                <a:lnTo>
                  <a:pt x="12191994" y="2062010"/>
                </a:lnTo>
                <a:lnTo>
                  <a:pt x="12172138" y="2073270"/>
                </a:lnTo>
                <a:cubicBezTo>
                  <a:pt x="10126645" y="3159296"/>
                  <a:pt x="7398182" y="3912771"/>
                  <a:pt x="4335530" y="4157144"/>
                </a:cubicBezTo>
                <a:lnTo>
                  <a:pt x="4303869" y="4159244"/>
                </a:lnTo>
                <a:lnTo>
                  <a:pt x="4393550" y="4151137"/>
                </a:lnTo>
                <a:lnTo>
                  <a:pt x="4199670" y="4117929"/>
                </a:lnTo>
                <a:cubicBezTo>
                  <a:pt x="2842546" y="3866392"/>
                  <a:pt x="1594227" y="3500596"/>
                  <a:pt x="500184" y="3043554"/>
                </a:cubicBezTo>
                <a:lnTo>
                  <a:pt x="0" y="2813437"/>
                </a:lnTo>
                <a:lnTo>
                  <a:pt x="0" y="0"/>
                </a:lnTo>
                <a:close/>
              </a:path>
            </a:pathLst>
          </a:custGeom>
        </p:spPr>
        <p:txBody>
          <a:bodyPr wrap="square">
            <a:noAutofit/>
          </a:bodyPr>
          <a:lstStyle/>
          <a:p>
            <a:endParaRPr lang="en-US" dirty="0"/>
          </a:p>
        </p:txBody>
      </p:sp>
      <p:sp>
        <p:nvSpPr>
          <p:cNvPr id="9" name="Freeform: Shape 8">
            <a:extLst>
              <a:ext uri="{FF2B5EF4-FFF2-40B4-BE49-F238E27FC236}">
                <a16:creationId xmlns:a16="http://schemas.microsoft.com/office/drawing/2014/main" xmlns="" id="{95A8ECF8-9EC0-4371-9073-B718C78D330B}"/>
              </a:ext>
            </a:extLst>
          </p:cNvPr>
          <p:cNvSpPr/>
          <p:nvPr userDrawn="1"/>
        </p:nvSpPr>
        <p:spPr>
          <a:xfrm>
            <a:off x="5987168" y="6021956"/>
            <a:ext cx="6204832" cy="836047"/>
          </a:xfrm>
          <a:custGeom>
            <a:avLst/>
            <a:gdLst>
              <a:gd name="connsiteX0" fmla="*/ 0 w 6204832"/>
              <a:gd name="connsiteY0" fmla="*/ 0 h 836047"/>
              <a:gd name="connsiteX1" fmla="*/ 304730 w 6204832"/>
              <a:gd name="connsiteY1" fmla="*/ 38149 h 836047"/>
              <a:gd name="connsiteX2" fmla="*/ 3397819 w 6204832"/>
              <a:gd name="connsiteY2" fmla="*/ 210757 h 836047"/>
              <a:gd name="connsiteX3" fmla="*/ 5889052 w 6204832"/>
              <a:gd name="connsiteY3" fmla="*/ 99488 h 836047"/>
              <a:gd name="connsiteX4" fmla="*/ 6204832 w 6204832"/>
              <a:gd name="connsiteY4" fmla="*/ 63660 h 836047"/>
              <a:gd name="connsiteX5" fmla="*/ 6204832 w 6204832"/>
              <a:gd name="connsiteY5" fmla="*/ 741992 h 836047"/>
              <a:gd name="connsiteX6" fmla="*/ 6204831 w 6204832"/>
              <a:gd name="connsiteY6" fmla="*/ 741992 h 836047"/>
              <a:gd name="connsiteX7" fmla="*/ 6204831 w 6204832"/>
              <a:gd name="connsiteY7" fmla="*/ 836047 h 836047"/>
              <a:gd name="connsiteX8" fmla="*/ 2954095 w 6204832"/>
              <a:gd name="connsiteY8" fmla="*/ 836047 h 836047"/>
              <a:gd name="connsiteX9" fmla="*/ 2930417 w 6204832"/>
              <a:gd name="connsiteY9" fmla="*/ 833175 h 836047"/>
              <a:gd name="connsiteX10" fmla="*/ 165022 w 6204832"/>
              <a:gd name="connsiteY10" fmla="*/ 73132 h 836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4832" h="836047">
                <a:moveTo>
                  <a:pt x="0" y="0"/>
                </a:moveTo>
                <a:lnTo>
                  <a:pt x="304730" y="38149"/>
                </a:lnTo>
                <a:cubicBezTo>
                  <a:pt x="1300024" y="151139"/>
                  <a:pt x="2335168" y="210757"/>
                  <a:pt x="3397819" y="210757"/>
                </a:cubicBezTo>
                <a:cubicBezTo>
                  <a:pt x="4247941" y="210757"/>
                  <a:pt x="5080458" y="172602"/>
                  <a:pt x="5889052" y="99488"/>
                </a:cubicBezTo>
                <a:lnTo>
                  <a:pt x="6204832" y="63660"/>
                </a:lnTo>
                <a:lnTo>
                  <a:pt x="6204832" y="741992"/>
                </a:lnTo>
                <a:lnTo>
                  <a:pt x="6204831" y="741992"/>
                </a:lnTo>
                <a:lnTo>
                  <a:pt x="6204831" y="836047"/>
                </a:lnTo>
                <a:lnTo>
                  <a:pt x="2954095" y="836047"/>
                </a:lnTo>
                <a:lnTo>
                  <a:pt x="2930417" y="833175"/>
                </a:lnTo>
                <a:cubicBezTo>
                  <a:pt x="1933531" y="687458"/>
                  <a:pt x="1000874" y="426847"/>
                  <a:pt x="165022" y="73132"/>
                </a:cubicBez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990A6D83-D876-44E9-844F-067A0C9D2F58}"/>
              </a:ext>
            </a:extLst>
          </p:cNvPr>
          <p:cNvSpPr/>
          <p:nvPr userDrawn="1"/>
        </p:nvSpPr>
        <p:spPr>
          <a:xfrm>
            <a:off x="0" y="2240554"/>
            <a:ext cx="12192000" cy="3861530"/>
          </a:xfrm>
          <a:custGeom>
            <a:avLst/>
            <a:gdLst>
              <a:gd name="connsiteX0" fmla="*/ 4072878 w 4072878"/>
              <a:gd name="connsiteY0" fmla="*/ 0 h 2548371"/>
              <a:gd name="connsiteX1" fmla="*/ 4072878 w 4072878"/>
              <a:gd name="connsiteY1" fmla="*/ 2451296 h 2548371"/>
              <a:gd name="connsiteX2" fmla="*/ 3967388 w 4072878"/>
              <a:gd name="connsiteY2" fmla="*/ 2474940 h 2548371"/>
              <a:gd name="connsiteX3" fmla="*/ 3135163 w 4072878"/>
              <a:gd name="connsiteY3" fmla="*/ 2548371 h 2548371"/>
              <a:gd name="connsiteX4" fmla="*/ 144639 w 4072878"/>
              <a:gd name="connsiteY4" fmla="*/ 1474801 h 2548371"/>
              <a:gd name="connsiteX5" fmla="*/ 0 w 4072878"/>
              <a:gd name="connsiteY5" fmla="*/ 1349511 h 2548371"/>
              <a:gd name="connsiteX6" fmla="*/ 7645 w 4072878"/>
              <a:gd name="connsiteY6" fmla="*/ 1350876 h 2548371"/>
              <a:gd name="connsiteX7" fmla="*/ 723622 w 4072878"/>
              <a:gd name="connsiteY7" fmla="*/ 1405047 h 2548371"/>
              <a:gd name="connsiteX8" fmla="*/ 3884734 w 4072878"/>
              <a:gd name="connsiteY8" fmla="*/ 183710 h 254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72878" h="2548371">
                <a:moveTo>
                  <a:pt x="4072878" y="0"/>
                </a:moveTo>
                <a:lnTo>
                  <a:pt x="4072878" y="2451296"/>
                </a:lnTo>
                <a:lnTo>
                  <a:pt x="3967388" y="2474940"/>
                </a:lnTo>
                <a:cubicBezTo>
                  <a:pt x="3697268" y="2523191"/>
                  <a:pt x="3419156" y="2548371"/>
                  <a:pt x="3135163" y="2548371"/>
                </a:cubicBezTo>
                <a:cubicBezTo>
                  <a:pt x="1999192" y="2548371"/>
                  <a:pt x="957318" y="2145483"/>
                  <a:pt x="144639" y="1474801"/>
                </a:cubicBezTo>
                <a:lnTo>
                  <a:pt x="0" y="1349511"/>
                </a:lnTo>
                <a:lnTo>
                  <a:pt x="7645" y="1350876"/>
                </a:lnTo>
                <a:cubicBezTo>
                  <a:pt x="241098" y="1386547"/>
                  <a:pt x="480200" y="1405047"/>
                  <a:pt x="723622" y="1405047"/>
                </a:cubicBezTo>
                <a:cubicBezTo>
                  <a:pt x="1940736" y="1405047"/>
                  <a:pt x="3049826" y="942548"/>
                  <a:pt x="3884734" y="183710"/>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0ABCC98-1580-4C28-8EDC-0F8AF5CA9843}"/>
              </a:ext>
            </a:extLst>
          </p:cNvPr>
          <p:cNvSpPr>
            <a:spLocks noGrp="1"/>
          </p:cNvSpPr>
          <p:nvPr>
            <p:ph type="ctrTitle"/>
          </p:nvPr>
        </p:nvSpPr>
        <p:spPr>
          <a:xfrm>
            <a:off x="3047998" y="2814638"/>
            <a:ext cx="9144000" cy="2387600"/>
          </a:xfrm>
        </p:spPr>
        <p:txBody>
          <a:bodyPr rIns="365760" anchor="b">
            <a:normAutofit/>
          </a:bodyPr>
          <a:lstStyle>
            <a:lvl1pPr algn="r">
              <a:defRPr sz="4800" b="1" cap="all"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xmlns="" id="{0EE19115-C742-440E-8A08-171CBD18FEF3}"/>
              </a:ext>
            </a:extLst>
          </p:cNvPr>
          <p:cNvSpPr>
            <a:spLocks noGrp="1"/>
          </p:cNvSpPr>
          <p:nvPr>
            <p:ph type="subTitle" idx="1"/>
          </p:nvPr>
        </p:nvSpPr>
        <p:spPr>
          <a:xfrm>
            <a:off x="3047998" y="5202238"/>
            <a:ext cx="9144000" cy="899846"/>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0EC0A06-6586-46C1-B5BF-0E56DC48AFFE}"/>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336BDF8E-04ED-4796-A02C-D6887C621C9F}"/>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14707708-0653-4BFE-BDCB-7EDB4C08A37C}"/>
              </a:ext>
            </a:extLst>
          </p:cNvPr>
          <p:cNvSpPr>
            <a:spLocks noGrp="1"/>
          </p:cNvSpPr>
          <p:nvPr>
            <p:ph type="sldNum" sz="quarter" idx="12"/>
          </p:nvPr>
        </p:nvSpPr>
        <p:spPr/>
        <p:txBody>
          <a:bodyPr/>
          <a:lstStyle>
            <a:lvl1pPr>
              <a:defRPr>
                <a:solidFill>
                  <a:schemeClr val="bg1"/>
                </a:solidFill>
              </a:defRPr>
            </a:lvl1p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246697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874A6-9ACF-48E9-94B2-A31C5D9D2D0B}"/>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19C8485-679C-4CBF-96E0-7B94ACE0FD65}"/>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9C0E27-1D0F-4482-BEB4-7B35D130862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46A8B8C-412F-4976-86BF-302698208513}"/>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6" name="Footer Placeholder 5">
            <a:extLst>
              <a:ext uri="{FF2B5EF4-FFF2-40B4-BE49-F238E27FC236}">
                <a16:creationId xmlns:a16="http://schemas.microsoft.com/office/drawing/2014/main" xmlns="" id="{08285394-D95D-4871-B12A-BAB69CEA1FD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E958251-DB04-4CC3-8D3F-72EFC2D5F121}"/>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267819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DA641-9EB4-47B3-96C0-8C6296E96374}"/>
              </a:ext>
            </a:extLst>
          </p:cNvPr>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2135125-47C4-4402-8ECD-A77221001DEF}"/>
              </a:ext>
            </a:extLst>
          </p:cNvPr>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BFB04F91-84C2-4779-B493-9A846A0B9ADE}"/>
              </a:ext>
            </a:extLst>
          </p:cNvPr>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08BC727-52D8-44D1-9315-E16DC5F804F8}"/>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6" name="Footer Placeholder 5">
            <a:extLst>
              <a:ext uri="{FF2B5EF4-FFF2-40B4-BE49-F238E27FC236}">
                <a16:creationId xmlns:a16="http://schemas.microsoft.com/office/drawing/2014/main" xmlns="" id="{87C021E5-8C17-46A9-941A-D3D45533AE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C2FAE64-06A5-4DE1-81C2-B4718D5572B1}"/>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1301897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17C73-0918-49E5-B934-2FDB3935F4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41601DD-4B31-4C85-8BF4-8E25AA335C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EF922BC-0AD6-44A3-B05F-C1991EE0A086}"/>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2B2A789E-B678-4E09-BDB1-7B16B525A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6E71187-E69A-4C50-93EC-72399E5367E4}"/>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839301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816490-53E5-4B7C-B69A-D1843F5241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164891A-25FC-4192-AC93-F8C596742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515203-0495-4DDC-A983-D66926B49854}"/>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3A300432-3913-4AEC-96D5-1119D47A79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ED8639B-5ED7-488C-9414-EABF4BC85B35}"/>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33199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8"/>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3"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extBox 1"/>
          <p:cNvSpPr txBox="1"/>
          <p:nvPr userDrawn="1"/>
        </p:nvSpPr>
        <p:spPr>
          <a:xfrm>
            <a:off x="4259361" y="6121399"/>
            <a:ext cx="3673301"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PowerPoint template library</a:t>
            </a:r>
            <a:endParaRPr lang="en-US" sz="1800" dirty="0">
              <a:solidFill>
                <a:srgbClr val="A5CD00"/>
              </a:solidFill>
            </a:endParaRPr>
          </a:p>
        </p:txBody>
      </p:sp>
      <p:grpSp>
        <p:nvGrpSpPr>
          <p:cNvPr id="8" name="Group 7"/>
          <p:cNvGrpSpPr/>
          <p:nvPr userDrawn="1"/>
        </p:nvGrpSpPr>
        <p:grpSpPr>
          <a:xfrm>
            <a:off x="4988478" y="2633133"/>
            <a:ext cx="2215045" cy="369332"/>
            <a:chOff x="3464481" y="2633133"/>
            <a:chExt cx="2215045" cy="369332"/>
          </a:xfrm>
        </p:grpSpPr>
        <p:sp>
          <p:nvSpPr>
            <p:cNvPr id="9" name="TextBox 8"/>
            <p:cNvSpPr txBox="1"/>
            <p:nvPr userDrawn="1"/>
          </p:nvSpPr>
          <p:spPr>
            <a:xfrm>
              <a:off x="3464481" y="2633133"/>
              <a:ext cx="2215045" cy="369332"/>
            </a:xfrm>
            <a:prstGeom prst="rect">
              <a:avLst/>
            </a:prstGeom>
            <a:noFill/>
          </p:spPr>
          <p:txBody>
            <a:bodyPr wrap="none" rtlCol="0" anchor="ctr">
              <a:spAutoFit/>
            </a:bodyPr>
            <a:lstStyle/>
            <a:p>
              <a:pPr algn="ctr"/>
              <a:r>
                <a:rPr lang="en-US" dirty="0">
                  <a:solidFill>
                    <a:schemeClr val="bg1"/>
                  </a:solidFill>
                  <a:effectLst/>
                </a:rPr>
                <a:t>Designed</a:t>
              </a:r>
              <a:r>
                <a:rPr lang="en-US" baseline="0" dirty="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‹Nº›</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0101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E7E7E7"/>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‹Nº›</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3F35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3116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838201" y="2206487"/>
            <a:ext cx="10515600" cy="3970476"/>
          </a:xfrm>
        </p:spPr>
        <p:txBody>
          <a:bodyPr>
            <a:normAutofit/>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dirty="0"/>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‹Nº›</a:t>
            </a:fld>
            <a:endParaRPr lang="en-US" dirty="0"/>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45127" y="-241"/>
            <a:ext cx="12146874"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838200" y="15960"/>
            <a:ext cx="11353801" cy="1325563"/>
          </a:xfrm>
        </p:spPr>
        <p:txBody>
          <a:bodyPr rIns="365760" anchor="ctr"/>
          <a:lstStyle>
            <a:lvl1pPr algn="r">
              <a:defRPr b="1">
                <a:solidFill>
                  <a:schemeClr val="bg1"/>
                </a:solidFill>
              </a:defRPr>
            </a:lvl1pPr>
          </a:lstStyle>
          <a:p>
            <a:r>
              <a:rPr lang="en-US"/>
              <a:t>Click to edit Master title style</a:t>
            </a:r>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3047998" y="1018600"/>
            <a:ext cx="9144000" cy="714499"/>
          </a:xfrm>
        </p:spPr>
        <p:txBody>
          <a:bodyPr rIns="365760"/>
          <a:lstStyle>
            <a:lvl1pPr marL="0" indent="0" algn="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3058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004AC-9159-4934-8481-28CFB4B45411}"/>
              </a:ext>
            </a:extLst>
          </p:cNvPr>
          <p:cNvSpPr>
            <a:spLocks noGrp="1"/>
          </p:cNvSpPr>
          <p:nvPr>
            <p:ph type="title"/>
          </p:nvPr>
        </p:nvSpPr>
        <p:spPr>
          <a:xfrm>
            <a:off x="831850"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756811C-389E-4C9A-9545-FD7B79A7D295}"/>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C122F26-D929-4224-B7D5-F9CC419EAC0A}"/>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F0CEDAD2-3D9E-4B72-AB17-C033F18AFE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A9586D7-6C7E-4A29-AFAD-F8AF921E5ED4}"/>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229387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226FE-2A1A-42E8-8EB8-E8C2F1FF1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75A07FC-5F80-4767-A8D4-75E008AE6C4B}"/>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7CEDFBF-95C8-482A-B30A-04986A025D01}"/>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D208A8-1524-4742-BDE9-246AD4B9361A}"/>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6" name="Footer Placeholder 5">
            <a:extLst>
              <a:ext uri="{FF2B5EF4-FFF2-40B4-BE49-F238E27FC236}">
                <a16:creationId xmlns:a16="http://schemas.microsoft.com/office/drawing/2014/main" xmlns="" id="{CDB00CFF-B864-4717-99A5-43C9EA0751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01F6820-5E3F-49A9-8E44-8ECF083F6627}"/>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328491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D783B-03A0-409F-8573-D57329B5F586}"/>
              </a:ext>
            </a:extLst>
          </p:cNvPr>
          <p:cNvSpPr>
            <a:spLocks noGrp="1"/>
          </p:cNvSpPr>
          <p:nvPr>
            <p:ph type="title"/>
          </p:nvPr>
        </p:nvSpPr>
        <p:spPr>
          <a:xfrm>
            <a:off x="839789"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FCB7087-5633-49FA-8485-A981586BC8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8E79E2C-033B-4FBA-A3E2-A445B074AB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59FFF85-E5C7-4BEE-B6C4-60A80C3B6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52009E7-C5BE-40E0-9D13-EBAA5DE9AC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8201D6F-9B4A-4DA8-874F-D47E161CEACE}"/>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8" name="Footer Placeholder 7">
            <a:extLst>
              <a:ext uri="{FF2B5EF4-FFF2-40B4-BE49-F238E27FC236}">
                <a16:creationId xmlns:a16="http://schemas.microsoft.com/office/drawing/2014/main" xmlns="" id="{DA8F3727-9126-450C-9166-FA163FBC6F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FC9D302A-A571-4F55-8B61-EA8AB97E6265}"/>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21964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7D749-FDF9-4F94-A421-8EABE30929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F264008-8BD8-4542-8DFA-D33857B3EE77}"/>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4" name="Footer Placeholder 3">
            <a:extLst>
              <a:ext uri="{FF2B5EF4-FFF2-40B4-BE49-F238E27FC236}">
                <a16:creationId xmlns:a16="http://schemas.microsoft.com/office/drawing/2014/main" xmlns="" id="{E8B89E25-02BB-4E6D-A193-F5D306FAB9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ED8C2355-36B6-4F9E-BA79-5CA5E9C4EC0B}"/>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302914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181EAFB-B6A5-4380-9C39-01D3761D34D0}"/>
              </a:ext>
            </a:extLst>
          </p:cNvPr>
          <p:cNvSpPr>
            <a:spLocks noGrp="1"/>
          </p:cNvSpPr>
          <p:nvPr>
            <p:ph type="dt" sz="half" idx="10"/>
          </p:nvPr>
        </p:nvSpPr>
        <p:spPr/>
        <p:txBody>
          <a:bodyPr/>
          <a:lstStyle/>
          <a:p>
            <a:fld id="{18D9E8F6-4D81-4B3A-BC45-BBA4A1C9BD0F}" type="datetimeFigureOut">
              <a:rPr lang="en-US" smtClean="0"/>
              <a:pPr/>
              <a:t>9/29/2020</a:t>
            </a:fld>
            <a:endParaRPr lang="en-US" dirty="0"/>
          </a:p>
        </p:txBody>
      </p:sp>
      <p:sp>
        <p:nvSpPr>
          <p:cNvPr id="3" name="Footer Placeholder 2">
            <a:extLst>
              <a:ext uri="{FF2B5EF4-FFF2-40B4-BE49-F238E27FC236}">
                <a16:creationId xmlns:a16="http://schemas.microsoft.com/office/drawing/2014/main" xmlns="" id="{D7585C40-FDBA-43C0-90CF-DDBB124AF4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F17D6155-F780-4D68-868D-D48E5912A65B}"/>
              </a:ext>
            </a:extLst>
          </p:cNvPr>
          <p:cNvSpPr>
            <a:spLocks noGrp="1"/>
          </p:cNvSpPr>
          <p:nvPr>
            <p:ph type="sldNum" sz="quarter" idx="12"/>
          </p:nvPr>
        </p:nvSpPr>
        <p:spPr/>
        <p:txBody>
          <a:bodyPr/>
          <a:lstStyle/>
          <a:p>
            <a:fld id="{E505F7C3-4860-4DB0-A451-57EE24F2F70B}" type="slidenum">
              <a:rPr lang="en-US" smtClean="0"/>
              <a:pPr/>
              <a:t>‹Nº›</a:t>
            </a:fld>
            <a:endParaRPr lang="en-US" dirty="0"/>
          </a:p>
        </p:txBody>
      </p:sp>
    </p:spTree>
    <p:extLst>
      <p:ext uri="{BB962C8B-B14F-4D97-AF65-F5344CB8AC3E}">
        <p14:creationId xmlns:p14="http://schemas.microsoft.com/office/powerpoint/2010/main" val="360966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presentationgo.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BF4E5A5-FAF5-42E9-A705-A2830C622C10}"/>
              </a:ext>
            </a:extLst>
          </p:cNvPr>
          <p:cNvSpPr>
            <a:spLocks noGrp="1"/>
          </p:cNvSpPr>
          <p:nvPr>
            <p:ph type="title"/>
          </p:nvPr>
        </p:nvSpPr>
        <p:spPr>
          <a:xfrm>
            <a:off x="838201" y="365127"/>
            <a:ext cx="10515600" cy="1325563"/>
          </a:xfrm>
          <a:prstGeom prst="rect">
            <a:avLst/>
          </a:prstGeom>
        </p:spPr>
        <p:txBody>
          <a:bodyPr vert="horz" lIns="91440" tIns="45720" rIns="365760" bIns="45720" rtlCol="0" anchor="b">
            <a:normAutofit/>
          </a:bodyPr>
          <a:lstStyle/>
          <a:p>
            <a:pPr lvl="0" algn="r"/>
            <a:r>
              <a:rPr lang="en-US"/>
              <a:t>Click to edit Master title style</a:t>
            </a:r>
          </a:p>
        </p:txBody>
      </p:sp>
      <p:sp>
        <p:nvSpPr>
          <p:cNvPr id="3" name="Text Placeholder 2">
            <a:extLst>
              <a:ext uri="{FF2B5EF4-FFF2-40B4-BE49-F238E27FC236}">
                <a16:creationId xmlns:a16="http://schemas.microsoft.com/office/drawing/2014/main" xmlns="" id="{78FE322A-EE1B-4EA9-BECD-220E5044DCED}"/>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786965-5A0F-4C0C-9415-32EBA327B7C7}"/>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rgbClr val="259D56"/>
                </a:solidFill>
              </a:defRPr>
            </a:lvl1pPr>
          </a:lstStyle>
          <a:p>
            <a:fld id="{18D9E8F6-4D81-4B3A-BC45-BBA4A1C9BD0F}" type="datetimeFigureOut">
              <a:rPr lang="en-US" smtClean="0"/>
              <a:pPr/>
              <a:t>9/29/2020</a:t>
            </a:fld>
            <a:endParaRPr lang="en-US" dirty="0"/>
          </a:p>
        </p:txBody>
      </p:sp>
      <p:sp>
        <p:nvSpPr>
          <p:cNvPr id="5" name="Footer Placeholder 4">
            <a:extLst>
              <a:ext uri="{FF2B5EF4-FFF2-40B4-BE49-F238E27FC236}">
                <a16:creationId xmlns:a16="http://schemas.microsoft.com/office/drawing/2014/main" xmlns="" id="{8FEC338F-E89C-43B8-B0CB-A1D888EA86D2}"/>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rgbClr val="259D56"/>
                </a:solidFill>
              </a:defRPr>
            </a:lvl1pPr>
          </a:lstStyle>
          <a:p>
            <a:endParaRPr lang="en-US" dirty="0"/>
          </a:p>
        </p:txBody>
      </p:sp>
      <p:sp>
        <p:nvSpPr>
          <p:cNvPr id="6" name="Slide Number Placeholder 5">
            <a:extLst>
              <a:ext uri="{FF2B5EF4-FFF2-40B4-BE49-F238E27FC236}">
                <a16:creationId xmlns:a16="http://schemas.microsoft.com/office/drawing/2014/main" xmlns="" id="{360A7CEF-ACB9-4347-8B7A-F5C824194E9D}"/>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rgbClr val="259D56"/>
                </a:solidFill>
              </a:defRPr>
            </a:lvl1pPr>
          </a:lstStyle>
          <a:p>
            <a:fld id="{E505F7C3-4860-4DB0-A451-57EE24F2F70B}" type="slidenum">
              <a:rPr lang="en-US" smtClean="0"/>
              <a:pPr/>
              <a:t>‹Nº›</a:t>
            </a:fld>
            <a:endParaRPr lang="en-US" dirty="0"/>
          </a:p>
        </p:txBody>
      </p:sp>
      <p:sp>
        <p:nvSpPr>
          <p:cNvPr id="7" name="Rectangle 6">
            <a:extLst>
              <a:ext uri="{FF2B5EF4-FFF2-40B4-BE49-F238E27FC236}">
                <a16:creationId xmlns:a16="http://schemas.microsoft.com/office/drawing/2014/main" xmlns="" id="{CE60335A-67B4-43C9-975E-354313EAB164}"/>
              </a:ext>
            </a:extLst>
          </p:cNvPr>
          <p:cNvSpPr/>
          <p:nvPr userDrawn="1"/>
        </p:nvSpPr>
        <p:spPr>
          <a:xfrm>
            <a:off x="-88899" y="6959602"/>
            <a:ext cx="1525328" cy="256532"/>
          </a:xfrm>
          <a:prstGeom prst="rect">
            <a:avLst/>
          </a:prstGeom>
        </p:spPr>
        <p:txBody>
          <a:bodyPr wrap="none">
            <a:spAutoFit/>
          </a:bodyPr>
          <a:lstStyle/>
          <a:p>
            <a:r>
              <a:rPr lang="en-US" sz="1067" b="0" i="0" dirty="0">
                <a:solidFill>
                  <a:srgbClr val="555555"/>
                </a:solidFill>
                <a:effectLst/>
                <a:latin typeface="Open Sans" panose="020B0606030504020204" pitchFamily="34" charset="0"/>
              </a:rPr>
              <a:t>© </a:t>
            </a:r>
            <a:r>
              <a:rPr lang="en-US" sz="1067" b="0" i="0" u="none" strike="noStrike" dirty="0">
                <a:solidFill>
                  <a:srgbClr val="A5CD28"/>
                </a:solidFill>
                <a:effectLst/>
                <a:latin typeface="Open Sans" panose="020B0606030504020204" pitchFamily="34" charset="0"/>
                <a:hlinkClick r:id="rId15" tooltip="PresentationGo!"/>
              </a:rPr>
              <a:t>presentationgo.com</a:t>
            </a:r>
            <a:endParaRPr lang="en-US" sz="1067" dirty="0"/>
          </a:p>
        </p:txBody>
      </p:sp>
      <p:grpSp>
        <p:nvGrpSpPr>
          <p:cNvPr id="8" name="Group 7">
            <a:extLst>
              <a:ext uri="{FF2B5EF4-FFF2-40B4-BE49-F238E27FC236}">
                <a16:creationId xmlns:a16="http://schemas.microsoft.com/office/drawing/2014/main" xmlns="" id="{5B9598CF-92E8-45BD-884E-AFB827C1311E}"/>
              </a:ext>
            </a:extLst>
          </p:cNvPr>
          <p:cNvGrpSpPr/>
          <p:nvPr userDrawn="1"/>
        </p:nvGrpSpPr>
        <p:grpSpPr>
          <a:xfrm>
            <a:off x="-1654907" y="-16654"/>
            <a:ext cx="1556935" cy="612144"/>
            <a:chOff x="-2096383" y="21447"/>
            <a:chExt cx="1556935" cy="612144"/>
          </a:xfrm>
        </p:grpSpPr>
        <p:sp>
          <p:nvSpPr>
            <p:cNvPr id="9" name="TextBox 8">
              <a:extLst>
                <a:ext uri="{FF2B5EF4-FFF2-40B4-BE49-F238E27FC236}">
                  <a16:creationId xmlns:a16="http://schemas.microsoft.com/office/drawing/2014/main" xmlns="" id="{C3B3DA16-62CF-49AF-9B2D-01A786E29D65}"/>
                </a:ext>
              </a:extLst>
            </p:cNvPr>
            <p:cNvSpPr txBox="1"/>
            <p:nvPr userDrawn="1"/>
          </p:nvSpPr>
          <p:spPr>
            <a:xfrm>
              <a:off x="-2096383" y="21447"/>
              <a:ext cx="369951"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0" name="TextBox 9">
              <a:extLst>
                <a:ext uri="{FF2B5EF4-FFF2-40B4-BE49-F238E27FC236}">
                  <a16:creationId xmlns:a16="http://schemas.microsoft.com/office/drawing/2014/main" xmlns="" id="{6DD0F24F-F3D9-4255-8887-CDC22426826E}"/>
                </a:ext>
              </a:extLst>
            </p:cNvPr>
            <p:cNvSpPr txBox="1"/>
            <p:nvPr userDrawn="1"/>
          </p:nvSpPr>
          <p:spPr>
            <a:xfrm>
              <a:off x="-1002010" y="387370"/>
              <a:ext cx="462562"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1" name="Picture 10">
              <a:extLst>
                <a:ext uri="{FF2B5EF4-FFF2-40B4-BE49-F238E27FC236}">
                  <a16:creationId xmlns:a16="http://schemas.microsoft.com/office/drawing/2014/main" xmlns="" id="{150FB697-DEAA-42BC-86CE-F3D23992345D}"/>
                </a:ext>
              </a:extLst>
            </p:cNvPr>
            <p:cNvPicPr>
              <a:picLocks noChangeAspect="1"/>
            </p:cNvPicPr>
            <p:nvPr userDrawn="1"/>
          </p:nvPicPr>
          <p:blipFill>
            <a:blip r:embed="rId16" cstate="print"/>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247188317"/>
      </p:ext>
    </p:extLst>
  </p:cSld>
  <p:clrMap bg1="lt1" tx1="dk1" bg2="lt2" tx2="dk2" accent1="accent1" accent2="accent2" accent3="accent3" accent4="accent4" accent5="accent5" accent6="accent6" hlink="hlink" folHlink="folHlink"/>
  <p:sldLayoutIdLst>
    <p:sldLayoutId id="2147483771" r:id="rId1"/>
    <p:sldLayoutId id="2147483761" r:id="rId2"/>
    <p:sldLayoutId id="2147483772" r:id="rId3"/>
    <p:sldLayoutId id="2147483773"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txStyles>
    <p:titleStyle>
      <a:lvl1pPr algn="l" defTabSz="914400" rtl="0" eaLnBrk="1" latinLnBrk="0" hangingPunct="1">
        <a:lnSpc>
          <a:spcPct val="90000"/>
        </a:lnSpc>
        <a:spcBef>
          <a:spcPct val="0"/>
        </a:spcBef>
        <a:buNone/>
        <a:defRPr lang="en-US" sz="4800" b="1" kern="1200" cap="all" baseline="0" smtClean="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Your Date Here</a:t>
            </a:r>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Your Footer Here</a:t>
            </a: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pPr/>
              <a:t>‹Nº›</a:t>
            </a:fld>
            <a:endParaRPr lang="en-US" dirty="0"/>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348050" y="2953920"/>
            <a:ext cx="8843947" cy="224831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CICLO JURISPRUDENCIA</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TRIBUTOS NACIONALES </a:t>
            </a:r>
            <a:b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ESCUELA DE NEGOCIOS USAL – SEPTIEMBRE 2020</a:t>
            </a:r>
            <a:endParaRPr lang="en-US" sz="3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ubtitle 5"/>
          <p:cNvSpPr>
            <a:spLocks noGrp="1"/>
          </p:cNvSpPr>
          <p:nvPr>
            <p:ph type="subTitle" idx="1"/>
          </p:nvPr>
        </p:nvSpPr>
        <p:spPr/>
        <p:txBody>
          <a:bodyPr/>
          <a:lstStyle/>
          <a:p>
            <a:r>
              <a:rPr lang="en-US" dirty="0" smtClean="0"/>
              <a:t>MARIA EUGENIA BIANCHI</a:t>
            </a:r>
            <a:endParaRPr lang="en-US" dirty="0"/>
          </a:p>
        </p:txBody>
      </p:sp>
      <p:sp>
        <p:nvSpPr>
          <p:cNvPr id="9" name="Freeform: Shape 8">
            <a:extLst>
              <a:ext uri="{FF2B5EF4-FFF2-40B4-BE49-F238E27FC236}">
                <a16:creationId xmlns:a16="http://schemas.microsoft.com/office/drawing/2014/main" xmlns="" id="{2ECEEFAB-8007-4E30-80A1-6265CA3AF86A}"/>
              </a:ext>
            </a:extLst>
          </p:cNvPr>
          <p:cNvSpPr/>
          <p:nvPr/>
        </p:nvSpPr>
        <p:spPr>
          <a:xfrm>
            <a:off x="3" y="2802836"/>
            <a:ext cx="4395934"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403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Placeholder 6">
            <a:extLst>
              <a:ext uri="{FF2B5EF4-FFF2-40B4-BE49-F238E27FC236}">
                <a16:creationId xmlns:a16="http://schemas.microsoft.com/office/drawing/2014/main" xmlns="" id="{CB84CD2C-FA1E-468C-8543-0495A0EFA630}"/>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9278" b="19278"/>
          <a:stretch>
            <a:fillRect/>
          </a:stretch>
        </p:blipFill>
        <p:spPr>
          <a:xfrm>
            <a:off x="4" y="57732"/>
            <a:ext cx="12191994" cy="4159244"/>
          </a:xfrm>
        </p:spPr>
      </p:pic>
    </p:spTree>
    <p:extLst>
      <p:ext uri="{BB962C8B-B14F-4D97-AF65-F5344CB8AC3E}">
        <p14:creationId xmlns:p14="http://schemas.microsoft.com/office/powerpoint/2010/main" val="925986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3801" y="2743201"/>
            <a:ext cx="4943474" cy="769441"/>
          </a:xfrm>
          <a:prstGeom prst="rect">
            <a:avLst/>
          </a:prstGeom>
          <a:noFill/>
        </p:spPr>
        <p:txBody>
          <a:bodyPr wrap="square" rtlCol="0">
            <a:spAutoFit/>
          </a:bodyPr>
          <a:lstStyle/>
          <a:p>
            <a:pPr algn="ctr"/>
            <a:r>
              <a:rPr lang="es-ES" sz="4400" dirty="0" smtClean="0"/>
              <a:t>MUCHAS GRACIAS</a:t>
            </a:r>
            <a:endParaRPr lang="es-ES" sz="4400" dirty="0"/>
          </a:p>
        </p:txBody>
      </p:sp>
    </p:spTree>
    <p:extLst>
      <p:ext uri="{BB962C8B-B14F-4D97-AF65-F5344CB8AC3E}">
        <p14:creationId xmlns:p14="http://schemas.microsoft.com/office/powerpoint/2010/main" val="979447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382" y="1760804"/>
            <a:ext cx="11740481" cy="4960673"/>
          </a:xfrm>
        </p:spPr>
        <p:txBody>
          <a:bodyPr>
            <a:noAutofit/>
          </a:bodyPr>
          <a:lstStyle/>
          <a:p>
            <a:pPr marL="0" indent="0" algn="just">
              <a:buNone/>
            </a:pPr>
            <a:r>
              <a:rPr lang="en-US" sz="1300" b="1" dirty="0" smtClean="0"/>
              <a:t>Hechos: </a:t>
            </a:r>
            <a:r>
              <a:rPr lang="es-ES" sz="1300" b="1" dirty="0" smtClean="0"/>
              <a:t> </a:t>
            </a:r>
            <a:r>
              <a:rPr lang="es-ES" sz="1300" dirty="0" smtClean="0"/>
              <a:t>La AFIP determinó de oficio el IGMP de los períodos fiscales 2004, 2005 y 2006, con mas sus intereses y </a:t>
            </a:r>
            <a:r>
              <a:rPr lang="es-ES" sz="1300" dirty="0" smtClean="0"/>
              <a:t>aplicó </a:t>
            </a:r>
            <a:r>
              <a:rPr lang="es-ES" sz="1300" dirty="0" smtClean="0"/>
              <a:t>una multa por defraudación por el </a:t>
            </a:r>
            <a:r>
              <a:rPr lang="es-ES" sz="1300" dirty="0" smtClean="0"/>
              <a:t>período </a:t>
            </a:r>
            <a:r>
              <a:rPr lang="es-ES" sz="1300" dirty="0" smtClean="0"/>
              <a:t>2004, difiriendo la aplicación de las sanciones de los restantes </a:t>
            </a:r>
            <a:r>
              <a:rPr lang="es-ES" sz="1300" dirty="0" smtClean="0"/>
              <a:t>períodos </a:t>
            </a:r>
            <a:r>
              <a:rPr lang="es-ES" sz="1300" dirty="0" smtClean="0"/>
              <a:t>a resultas de la denuncia penal formulada. </a:t>
            </a:r>
          </a:p>
          <a:p>
            <a:pPr marL="0" indent="0" algn="just">
              <a:buNone/>
            </a:pPr>
            <a:r>
              <a:rPr lang="es-ES" sz="1300" dirty="0" smtClean="0"/>
              <a:t>La actora </a:t>
            </a:r>
            <a:r>
              <a:rPr lang="es-ES" sz="1300" dirty="0" smtClean="0"/>
              <a:t>planteó </a:t>
            </a:r>
            <a:r>
              <a:rPr lang="es-ES" sz="1300" dirty="0" smtClean="0"/>
              <a:t>el recurso ante la Sala C del Tribunal Fiscal de la Nación y </a:t>
            </a:r>
            <a:r>
              <a:rPr lang="es-AR" sz="1300" dirty="0" smtClean="0"/>
              <a:t>promovió un incidente de beneficio de litigar sin gastos. En el marco de dicho incidente, ofreció como prueba una pericial contable </a:t>
            </a:r>
            <a:r>
              <a:rPr lang="es-ES" sz="1300" dirty="0" smtClean="0"/>
              <a:t>a los efectos de demostrar que el fideicomiso carecía de los medios económicos para afrontar el pago de la tasa de actuación.</a:t>
            </a:r>
          </a:p>
          <a:p>
            <a:pPr marL="0" indent="0" algn="just">
              <a:buNone/>
            </a:pPr>
            <a:r>
              <a:rPr lang="es-ES" sz="1300" dirty="0" smtClean="0"/>
              <a:t>Concretamente, los peritos analizaron el estado de flujo de efectivo, confeccionando un detalle de los orígenes de los fondos por cada </a:t>
            </a:r>
            <a:r>
              <a:rPr lang="es-ES" sz="1300" dirty="0" smtClean="0"/>
              <a:t>período </a:t>
            </a:r>
            <a:r>
              <a:rPr lang="es-ES" sz="1300" dirty="0" smtClean="0"/>
              <a:t>y marcaron su posterior aplicación, con destino a los pagos del terreno, obras de infraestructura y otros gastos relacionados, es decir que la totalidad de los aportes fueron iguales que el costo del emprendimiento y, al momento del traspaso al consejo de propietarios, no se consignaban fondos al cierre. </a:t>
            </a:r>
          </a:p>
          <a:p>
            <a:pPr marL="0" indent="0" algn="just">
              <a:buNone/>
            </a:pPr>
            <a:r>
              <a:rPr lang="es-ES" sz="1300" dirty="0" smtClean="0"/>
              <a:t>Si bien la prueba se produjo en el marco del incidente, al momento de dictar sentencia, el TFN aplico el principio de “verdad jurídica objetiva” y concluyo que se encontraba acreditado en la causa que la renta presumida por el tributo no había existido en cabeza del fideicomiso. El Tribunal </a:t>
            </a:r>
            <a:r>
              <a:rPr lang="es-AR" sz="1300" dirty="0" smtClean="0"/>
              <a:t>recordó que </a:t>
            </a:r>
            <a:r>
              <a:rPr lang="es-ES" sz="1300" dirty="0" smtClean="0"/>
              <a:t>el objeto que subyace al contrato de fideicomiso era la adquisición del predio y la realización de las obras de urbanización, y no la mera entrega en garantía de los aportes dinerarios que realizó el fiduciante. En este sentido, entendió que se encontraban reunidos los extremos que sostuvo la CSJN en la causa “Hermitage SA” y </a:t>
            </a:r>
            <a:r>
              <a:rPr lang="es-ES" sz="1300" dirty="0" smtClean="0"/>
              <a:t>revocó </a:t>
            </a:r>
            <a:r>
              <a:rPr lang="es-ES" sz="1300" dirty="0" smtClean="0"/>
              <a:t>el ajuste, con costas en el orden causado.</a:t>
            </a:r>
          </a:p>
          <a:p>
            <a:pPr marL="0" indent="0" algn="just">
              <a:buNone/>
            </a:pPr>
            <a:r>
              <a:rPr lang="es-ES" sz="1300" dirty="0" smtClean="0"/>
              <a:t>La AFIP</a:t>
            </a:r>
            <a:r>
              <a:rPr lang="es-AR" sz="1300" dirty="0" smtClean="0"/>
              <a:t> apeló dicho decisorio</a:t>
            </a:r>
            <a:r>
              <a:rPr lang="es-AR" sz="1300" dirty="0"/>
              <a:t> </a:t>
            </a:r>
            <a:r>
              <a:rPr lang="es-AR" sz="1300" dirty="0" smtClean="0"/>
              <a:t>y sostuvo que la sentencia resultaba arbitraria, atento que la prueba arrimada al incidente </a:t>
            </a:r>
            <a:r>
              <a:rPr lang="es-AR" sz="1300" dirty="0" smtClean="0"/>
              <a:t>era</a:t>
            </a:r>
            <a:r>
              <a:rPr lang="es-AR" sz="1300" dirty="0" smtClean="0"/>
              <a:t> -a </a:t>
            </a:r>
            <a:r>
              <a:rPr lang="es-AR" sz="1300" dirty="0" smtClean="0"/>
              <a:t>su </a:t>
            </a:r>
            <a:r>
              <a:rPr lang="es-AR" sz="1300" dirty="0" smtClean="0"/>
              <a:t>juicio- </a:t>
            </a:r>
            <a:r>
              <a:rPr lang="es-AR" sz="1300" dirty="0" smtClean="0"/>
              <a:t>insuficiente para probar la inexistencia de la renta. </a:t>
            </a:r>
          </a:p>
          <a:p>
            <a:pPr marL="0" indent="0" algn="just">
              <a:buNone/>
            </a:pPr>
            <a:r>
              <a:rPr lang="es-AR" sz="1300" dirty="0"/>
              <a:t>L</a:t>
            </a:r>
            <a:r>
              <a:rPr lang="es-AR" sz="1300" dirty="0" smtClean="0"/>
              <a:t>a Sala V de la CNACAF (30/6/17) </a:t>
            </a:r>
            <a:r>
              <a:rPr lang="es-AR" sz="1300" dirty="0" smtClean="0"/>
              <a:t>confirmó </a:t>
            </a:r>
            <a:r>
              <a:rPr lang="es-AR" sz="1300" dirty="0" smtClean="0"/>
              <a:t>el fallo y entendió que no existía impedimento alguno para que el TFN incorporara el dictamen pericial elaborado en el incidente de beneficio de litigar sin gastos. Luego de rechazado el recurso extraordinario interpuesto, el Fisco Nacional acudió ante la Corte mediante un recurso de hecho</a:t>
            </a:r>
            <a:r>
              <a:rPr lang="es-AR" sz="1300" dirty="0"/>
              <a:t> </a:t>
            </a:r>
            <a:r>
              <a:rPr lang="es-AR" sz="1300" dirty="0" smtClean="0"/>
              <a:t>reiterando su agravio sobre insuficiencia de pruebas (sostuvo que los tribunales de </a:t>
            </a:r>
            <a:r>
              <a:rPr lang="es-AR" sz="1300" dirty="0" smtClean="0"/>
              <a:t>mérito </a:t>
            </a:r>
            <a:r>
              <a:rPr lang="es-AR" sz="1300" dirty="0" smtClean="0"/>
              <a:t>ni siquiera contaban con los estados contables y las DDJJ del IG).</a:t>
            </a:r>
          </a:p>
          <a:p>
            <a:pPr marL="0" indent="0" algn="just">
              <a:buNone/>
            </a:pPr>
            <a:r>
              <a:rPr lang="es-AR" sz="1300" b="1" dirty="0" smtClean="0"/>
              <a:t>Sentencia: </a:t>
            </a:r>
            <a:r>
              <a:rPr lang="es-AR" sz="1300" dirty="0" smtClean="0"/>
              <a:t>La Corte hizo lugar al recurso de queja interpuesto por la AFIP y sostuvo que la prueba producida en el beneficio de litigar sin gastos solo demostraba la carencia de medios económicos para abonar la tasa de actuación ante el TFN; pero no </a:t>
            </a:r>
            <a:r>
              <a:rPr lang="es-AR" sz="1300" dirty="0" smtClean="0"/>
              <a:t>era</a:t>
            </a:r>
            <a:r>
              <a:rPr lang="es-AR" sz="1300" dirty="0" smtClean="0"/>
              <a:t> </a:t>
            </a:r>
            <a:r>
              <a:rPr lang="es-AR" sz="1300" dirty="0" smtClean="0"/>
              <a:t>idónea para probar la ausencia de capacidad contributiva. Por ello, dispuso dejar sin efecto la sentencia apelada y </a:t>
            </a:r>
            <a:r>
              <a:rPr lang="es-AR" sz="1300" dirty="0" smtClean="0"/>
              <a:t>ordenó </a:t>
            </a:r>
            <a:r>
              <a:rPr lang="es-AR" sz="1300" dirty="0" smtClean="0"/>
              <a:t>se dicte un nuevo pronunciamiento.</a:t>
            </a:r>
          </a:p>
          <a:p>
            <a:pPr marL="0" indent="0" algn="just">
              <a:buNone/>
            </a:pPr>
            <a:r>
              <a:rPr lang="es-AR" sz="1300" b="1" dirty="0" smtClean="0"/>
              <a:t>Jurisprudencia vinculada: </a:t>
            </a:r>
            <a:r>
              <a:rPr lang="es-ES" sz="1300" dirty="0" smtClean="0"/>
              <a:t>Fallos: 333:993 “Hermitage”,</a:t>
            </a:r>
            <a:r>
              <a:rPr lang="es-AR" sz="1300" dirty="0" smtClean="0"/>
              <a:t> del cual surge la necesidad de realizar una</a:t>
            </a:r>
            <a:r>
              <a:rPr lang="es-ES" sz="1300" dirty="0" smtClean="0"/>
              <a:t> “comprobación fehaciente de que la renta presumida por la ley [art. 1° de la ley 25.063 que estableció el impuesto a la ganancia mínima presunta], lisa y llanamente, no ha existido”;  “Diario Perfil” (11/02/14) y “Mera Miguel Ángel” (19/03/14).</a:t>
            </a:r>
          </a:p>
          <a:p>
            <a:pPr marL="0" indent="0" algn="just">
              <a:buNone/>
            </a:pPr>
            <a:endParaRPr lang="es-ES" sz="1300" dirty="0">
              <a:solidFill>
                <a:srgbClr val="FF0000"/>
              </a:solidFill>
            </a:endParaRPr>
          </a:p>
          <a:p>
            <a:pPr marL="0" indent="0" algn="just">
              <a:buNone/>
            </a:pPr>
            <a:endParaRPr lang="es-AR" sz="1300" dirty="0">
              <a:solidFill>
                <a:srgbClr val="FF0000"/>
              </a:solidFill>
            </a:endParaRPr>
          </a:p>
        </p:txBody>
      </p:sp>
      <p:sp>
        <p:nvSpPr>
          <p:cNvPr id="6" name="Slide Number Placeholder 5"/>
          <p:cNvSpPr>
            <a:spLocks noGrp="1"/>
          </p:cNvSpPr>
          <p:nvPr>
            <p:ph type="sldNum" sz="quarter" idx="12"/>
          </p:nvPr>
        </p:nvSpPr>
        <p:spPr/>
        <p:txBody>
          <a:bodyPr/>
          <a:lstStyle/>
          <a:p>
            <a:fld id="{0FA269BB-9CF1-436E-9ADF-E46804694E4E}" type="slidenum">
              <a:rPr lang="en-US" smtClean="0"/>
              <a:pPr/>
              <a:t>2</a:t>
            </a:fld>
            <a:endParaRPr lang="en-US" dirty="0"/>
          </a:p>
        </p:txBody>
      </p:sp>
      <p:sp>
        <p:nvSpPr>
          <p:cNvPr id="2" name="Title 1"/>
          <p:cNvSpPr>
            <a:spLocks noGrp="1"/>
          </p:cNvSpPr>
          <p:nvPr>
            <p:ph type="title"/>
          </p:nvPr>
        </p:nvSpPr>
        <p:spPr/>
        <p:txBody>
          <a:bodyPr>
            <a:normAutofit/>
          </a:bodyPr>
          <a:lstStyle/>
          <a:p>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“FIDEICOMISO SANTA TERESA c/ DGI s/ Recurso Directo de Organismo Externo”</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cap="none" dirty="0" smtClean="0">
                <a:ln w="1905"/>
              </a:rPr>
              <a:t>Corte Suprema de Justicia de la Nación</a:t>
            </a:r>
            <a:br>
              <a:rPr lang="es-AR" sz="1800" cap="none" dirty="0" smtClean="0">
                <a:ln w="1905"/>
              </a:rPr>
            </a:br>
            <a:r>
              <a:rPr lang="es-AR" sz="1800" cap="none" dirty="0" smtClean="0">
                <a:ln w="1905"/>
              </a:rPr>
              <a:t>27/08/2020</a:t>
            </a:r>
            <a:endParaRPr lang="es-AR" sz="1800" dirty="0"/>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5167133" y="1149659"/>
            <a:ext cx="7316838" cy="712839"/>
          </a:xfrm>
        </p:spPr>
        <p:txBody>
          <a:bodyPr>
            <a:normAutofit/>
          </a:bodyPr>
          <a:lstStyle/>
          <a:p>
            <a:pPr algn="ctr"/>
            <a:r>
              <a:rPr lang="es-AR" sz="1600" b="1" cap="none" dirty="0" smtClean="0">
                <a:ln w="1905"/>
                <a:solidFill>
                  <a:srgbClr val="000000"/>
                </a:solidFill>
                <a:effectLst>
                  <a:innerShdw blurRad="69850" dist="43180" dir="5400000">
                    <a:srgbClr val="000000">
                      <a:alpha val="65000"/>
                    </a:srgbClr>
                  </a:innerShdw>
                </a:effectLst>
              </a:rPr>
              <a:t>Impuesto a la Ganancia Mínima Presunta. Medios probatorios de la existencia de la renta presumida por ley. Arbitrariedad de sentencia.</a:t>
            </a:r>
            <a:endParaRPr lang="es-AR" sz="1600" b="1" cap="none" dirty="0">
              <a:ln w="1905"/>
              <a:solidFill>
                <a:srgbClr val="000000"/>
              </a:solidFill>
              <a:effectLst>
                <a:innerShdw blurRad="69850" dist="43180" dir="5400000">
                  <a:srgbClr val="000000">
                    <a:alpha val="65000"/>
                  </a:srgbClr>
                </a:innerShdw>
              </a:effectLst>
            </a:endParaRPr>
          </a:p>
        </p:txBody>
      </p:sp>
      <p:sp>
        <p:nvSpPr>
          <p:cNvPr id="7" name="Rectángulo 6"/>
          <p:cNvSpPr/>
          <p:nvPr/>
        </p:nvSpPr>
        <p:spPr>
          <a:xfrm>
            <a:off x="0" y="1000676"/>
            <a:ext cx="2828525" cy="400110"/>
          </a:xfrm>
          <a:prstGeom prst="rect">
            <a:avLst/>
          </a:prstGeom>
        </p:spPr>
        <p:txBody>
          <a:bodyPr wrap="square">
            <a:spAutoFit/>
          </a:bodyPr>
          <a:lstStyle/>
          <a:p>
            <a:pPr algn="ctr"/>
            <a:r>
              <a:rPr lang="en-US" sz="1000" dirty="0">
                <a:solidFill>
                  <a:schemeClr val="bg1"/>
                </a:solidFill>
              </a:rPr>
              <a:t>Expositor: María Eugenia Bianchi</a:t>
            </a:r>
          </a:p>
          <a:p>
            <a:pPr algn="ctr"/>
            <a:r>
              <a:rPr lang="en-US" sz="1000" dirty="0">
                <a:solidFill>
                  <a:schemeClr val="bg1"/>
                </a:solidFill>
              </a:rPr>
              <a:t>bianchi@estudiobnc.com.ar</a:t>
            </a:r>
          </a:p>
        </p:txBody>
      </p:sp>
    </p:spTree>
    <p:extLst>
      <p:ext uri="{BB962C8B-B14F-4D97-AF65-F5344CB8AC3E}">
        <p14:creationId xmlns:p14="http://schemas.microsoft.com/office/powerpoint/2010/main" val="4026179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212" y="1741561"/>
            <a:ext cx="11601198" cy="4979915"/>
          </a:xfrm>
        </p:spPr>
        <p:txBody>
          <a:bodyPr>
            <a:noAutofit/>
          </a:bodyPr>
          <a:lstStyle/>
          <a:p>
            <a:pPr marL="0" indent="0" algn="just">
              <a:buNone/>
            </a:pPr>
            <a:r>
              <a:rPr lang="es-AR" sz="1200" b="1" dirty="0" smtClean="0"/>
              <a:t>Hechos: </a:t>
            </a:r>
            <a:r>
              <a:rPr lang="es-AR" sz="1200" dirty="0" smtClean="0"/>
              <a:t>La Sala V de la CNACAF confirmó la sentencia de la instancia anterior que </a:t>
            </a:r>
            <a:r>
              <a:rPr lang="es-AR" sz="1200" dirty="0" smtClean="0"/>
              <a:t>admitió </a:t>
            </a:r>
            <a:r>
              <a:rPr lang="es-AR" sz="1200" dirty="0" smtClean="0"/>
              <a:t>la demanda presentada por Telefónica de Argentina S.A., </a:t>
            </a:r>
            <a:r>
              <a:rPr lang="es-AR" sz="1200" dirty="0" smtClean="0"/>
              <a:t>declarando </a:t>
            </a:r>
            <a:r>
              <a:rPr lang="es-AR" sz="1200" dirty="0" smtClean="0"/>
              <a:t>nula la resolución de la AFIP y </a:t>
            </a:r>
            <a:r>
              <a:rPr lang="es-AR" sz="1200" dirty="0" smtClean="0"/>
              <a:t>ordenando </a:t>
            </a:r>
            <a:r>
              <a:rPr lang="es-AR" sz="1200" dirty="0" smtClean="0"/>
              <a:t>al Fisco Nacional que restituya a la actora las sumas abonadas en exceso en concepto de impuesto a las ganancias por los periodos fiscales 2008 y 2009, con mas intereses a tasa pasiva BCRA, al entender que se había acreditado la confiscatoriedad del tributo abonado, en los términos y con el alcance fijados en el precedente “Candy” (Fallos: 332: 1571). Para así resolver indicó que, si bien el ajuste por inflación se </a:t>
            </a:r>
            <a:r>
              <a:rPr lang="es-AR" sz="1200" dirty="0" smtClean="0"/>
              <a:t>encuentra suspendido </a:t>
            </a:r>
            <a:r>
              <a:rPr lang="es-AR" sz="1200" dirty="0" smtClean="0"/>
              <a:t>y </a:t>
            </a:r>
            <a:r>
              <a:rPr lang="es-AR" sz="1200" dirty="0" smtClean="0"/>
              <a:t>no está permitida </a:t>
            </a:r>
            <a:r>
              <a:rPr lang="es-AR" sz="1200" dirty="0" smtClean="0"/>
              <a:t>la actualización monetaria, por aplicación del estándar fijado por la Corte en “Candy” había quedado acreditada la confiscatoriedad, dado que del informe pericial producido </a:t>
            </a:r>
            <a:r>
              <a:rPr lang="es-AR" sz="1200" dirty="0" smtClean="0"/>
              <a:t>se deriva </a:t>
            </a:r>
            <a:r>
              <a:rPr lang="es-AR" sz="1200" dirty="0" smtClean="0"/>
              <a:t>que en el período fiscal 2008 el IG insumió el 98% del resultado impositivo, mientras que el período fiscal 2009 absorbió el 76% de ese resultado. Disconforme con ese pronunciamiento, la AFIP presentó recurso extraordinario cuyo rechazo motivó la queja a partir de la cual dictamina la PGN.</a:t>
            </a:r>
          </a:p>
          <a:p>
            <a:pPr marL="0" indent="0" algn="just">
              <a:buNone/>
            </a:pPr>
            <a:r>
              <a:rPr lang="es-AR" sz="1200" dirty="0" smtClean="0"/>
              <a:t>El dictamen propicia se deniegue el recurso de queja y se confirme la sentencia apelada, en base a las siguientes consideraciones:</a:t>
            </a:r>
          </a:p>
          <a:p>
            <a:pPr marL="0" indent="0" algn="just">
              <a:buFontTx/>
              <a:buChar char="-"/>
            </a:pPr>
            <a:r>
              <a:rPr lang="es-AR" sz="1200" dirty="0" smtClean="0"/>
              <a:t>La CSJN tiene dicho que </a:t>
            </a:r>
            <a:r>
              <a:rPr lang="es-AR" sz="1200" b="1" dirty="0" smtClean="0"/>
              <a:t>la prohibición del reajuste de valores, así como de cualquier otra forma de repotenciar las deudas allí ordenadas, es un acto reservado al Congreso Nacional por disposiciones constitucionales expresas y claras</a:t>
            </a:r>
            <a:r>
              <a:rPr lang="es-AR" sz="1200" dirty="0" smtClean="0"/>
              <a:t>, pues es quien tiene a su cargo la fijación del valor de la moneda y no corresponde pronunciamiento judicial ni decisión de autoridad alguna ni convención de particulares tendientes a su determinación. Por ende, tanto el art. 39 de la ley 24.073 como el art. 4° de la ley 25.561 son, en principio, constitucionalmente admisibles, </a:t>
            </a:r>
            <a:r>
              <a:rPr lang="es-AR" sz="1200" b="1" dirty="0" smtClean="0"/>
              <a:t>salvo que, tal como sucede en la especie, se invoque su repugnancia con la garantía de inviolabilidad de la propiedad, al producir efectos confiscatorios</a:t>
            </a:r>
            <a:r>
              <a:rPr lang="es-AR" sz="1200" dirty="0" smtClean="0"/>
              <a:t>.</a:t>
            </a:r>
          </a:p>
          <a:p>
            <a:pPr marL="0" indent="0" algn="just">
              <a:buFontTx/>
              <a:buChar char="-"/>
            </a:pPr>
            <a:r>
              <a:rPr lang="es-AR" sz="1200" dirty="0" smtClean="0"/>
              <a:t> El precedente "Candy" no permite inferir que la Corte haya consagrado al título VI de la Ley del IG como </a:t>
            </a:r>
            <a:r>
              <a:rPr lang="es-AR" sz="1200" b="1" i="1" dirty="0" smtClean="0"/>
              <a:t>único mecanismo </a:t>
            </a:r>
            <a:r>
              <a:rPr lang="es-AR" sz="1200" dirty="0" smtClean="0"/>
              <a:t>de ajuste permitido para demostrar la confiscatoriedad del tributo. En efecto, de la lectura de la Ley del IG se desprende que dicha ley permitía también reflejar las variaciones de precios para el cálculo de: </a:t>
            </a:r>
            <a:r>
              <a:rPr lang="es-AR" sz="1200" b="1" dirty="0" smtClean="0"/>
              <a:t>a) las amortizaciones de bienes muebles (art. 84, 1er párrafo, inc. 2); inmuebles (art. 83, 3er párrafo) e inmateriales (84, 2 párrafo), b) los costos impositivos computables correspondientes a ciertos bienes inmuebles, llaves, marcas, patentes, derechos de concesión y otros activos (arts. 58 y 59) y; c) los quebrantos (art. 19)</a:t>
            </a:r>
            <a:r>
              <a:rPr lang="es-AR" sz="1200" dirty="0" smtClean="0"/>
              <a:t>.  </a:t>
            </a:r>
            <a:br>
              <a:rPr lang="es-AR" sz="1200" dirty="0" smtClean="0"/>
            </a:br>
            <a:r>
              <a:rPr lang="es-AR" sz="1200" dirty="0" smtClean="0"/>
              <a:t>Es decir, la Ley de IG regulaba en dichos rubros el impacto de las variaciones de precios ocurridas desde su fecha de alta hasta la correspondiente al mes de la fecha de cierre del período fiscal que se liquidaba y, para morigerar tales efectos, expresamente preveía la posibilidad de ajustarlos mediante los índices fijados por el INDEC. Por ende, la suspensión de </a:t>
            </a:r>
            <a:r>
              <a:rPr lang="es-AR" sz="1200" dirty="0" smtClean="0"/>
              <a:t>tales</a:t>
            </a:r>
            <a:r>
              <a:rPr lang="es-AR" sz="1200" dirty="0" smtClean="0"/>
              <a:t> </a:t>
            </a:r>
            <a:r>
              <a:rPr lang="es-AR" sz="1200" dirty="0" smtClean="0"/>
              <a:t>mecanismos de ajuste previstos en la LIG no es óbice para que ellos sean empleados a fin de demostrar la confiscatoriedad del tributo que resulta de su falta de </a:t>
            </a:r>
            <a:r>
              <a:rPr lang="es-AR" sz="1200" dirty="0" smtClean="0"/>
              <a:t>aplicación.</a:t>
            </a:r>
            <a:endParaRPr lang="es-AR" sz="1200" dirty="0" smtClean="0"/>
          </a:p>
          <a:p>
            <a:pPr marL="0" indent="0" algn="just">
              <a:buFontTx/>
              <a:buChar char="-"/>
            </a:pPr>
            <a:r>
              <a:rPr lang="es-AR" sz="1200" dirty="0" smtClean="0"/>
              <a:t> Respecto de la actualización de los quebrantos, sostuvo que </a:t>
            </a:r>
            <a:r>
              <a:rPr lang="es-AR" sz="1200" b="1" i="1" dirty="0" smtClean="0"/>
              <a:t>si hay impuesto a pagar</a:t>
            </a:r>
            <a:r>
              <a:rPr lang="es-AR" sz="1200" dirty="0" smtClean="0"/>
              <a:t>  es posible demostrar que el efecto confiscatorio es el resultado de considerar los quebrantos a valores históricos</a:t>
            </a:r>
            <a:r>
              <a:rPr lang="es-AR" sz="1200" dirty="0" smtClean="0"/>
              <a:t>. Lo que no admite la CSJN</a:t>
            </a:r>
            <a:r>
              <a:rPr lang="es-AR" sz="1200" dirty="0"/>
              <a:t> </a:t>
            </a:r>
            <a:r>
              <a:rPr lang="es-AR" sz="1200" dirty="0" smtClean="0"/>
              <a:t>es la utilización del </a:t>
            </a:r>
            <a:r>
              <a:rPr lang="es-AR" sz="1200" dirty="0"/>
              <a:t>mecanismo correctivo para el reconocimiento de un mayor quebranto que, trasladado a los ejercicios </a:t>
            </a:r>
            <a:r>
              <a:rPr lang="es-AR" sz="1200" dirty="0" smtClean="0"/>
              <a:t>posteriores, </a:t>
            </a:r>
            <a:r>
              <a:rPr lang="es-AR" sz="1200" dirty="0"/>
              <a:t>podrían neutralizar total o parcialmente el ingreso del gravamen en los períodos </a:t>
            </a:r>
            <a:r>
              <a:rPr lang="es-AR" sz="1200" dirty="0" smtClean="0"/>
              <a:t>subsiguientes</a:t>
            </a:r>
            <a:r>
              <a:rPr lang="es-AR" sz="1200" dirty="0"/>
              <a:t> </a:t>
            </a:r>
            <a:r>
              <a:rPr lang="es-AR" sz="1200" dirty="0"/>
              <a:t>(Fallos: 335: 1923; 339:897; 341:581; "Alubia”;  "Consolidar Administradora de Riesgo de Trabajo”; "</a:t>
            </a:r>
            <a:r>
              <a:rPr lang="es-AR" sz="1200" dirty="0"/>
              <a:t>Fava</a:t>
            </a:r>
            <a:r>
              <a:rPr lang="es-AR" sz="1200" dirty="0"/>
              <a:t> Hnos.”; "</a:t>
            </a:r>
            <a:r>
              <a:rPr lang="es-AR" sz="1200" dirty="0"/>
              <a:t>Favacard</a:t>
            </a:r>
            <a:r>
              <a:rPr lang="es-AR" sz="1200" dirty="0"/>
              <a:t>” y "</a:t>
            </a:r>
            <a:r>
              <a:rPr lang="es-AR" sz="1200" dirty="0"/>
              <a:t>Natufarma</a:t>
            </a:r>
            <a:r>
              <a:rPr lang="es-AR" sz="1200" dirty="0"/>
              <a:t>”, entre </a:t>
            </a:r>
            <a:r>
              <a:rPr lang="es-AR" sz="1200" dirty="0" smtClean="0"/>
              <a:t>otros).</a:t>
            </a:r>
            <a:endParaRPr lang="es-AR" sz="1200" b="1" dirty="0" smtClean="0"/>
          </a:p>
          <a:p>
            <a:pPr marL="0" indent="0" algn="just">
              <a:buFontTx/>
              <a:buChar char="-"/>
            </a:pPr>
            <a:r>
              <a:rPr lang="es-AR" sz="1200" b="1" dirty="0" smtClean="0"/>
              <a:t> Convalida la aplicación de índices acumulativos por aplicación del art. 89 de la LIG. </a:t>
            </a:r>
            <a:r>
              <a:rPr lang="es-AR" sz="1200" dirty="0" smtClean="0"/>
              <a:t>El valor ajustado correspondiente a la cuota anual de amortización o enajenación se </a:t>
            </a:r>
            <a:r>
              <a:rPr lang="es-AR" sz="1200" dirty="0" smtClean="0"/>
              <a:t>verá </a:t>
            </a:r>
            <a:r>
              <a:rPr lang="es-AR" sz="1200" dirty="0" smtClean="0"/>
              <a:t>incidido por la inflación experimentada entre el </a:t>
            </a:r>
            <a:r>
              <a:rPr lang="es-AR" sz="1200" dirty="0" smtClean="0"/>
              <a:t>período </a:t>
            </a:r>
            <a:r>
              <a:rPr lang="es-AR" sz="1200" dirty="0" smtClean="0"/>
              <a:t>fiscal de alta y el de su depreciación, o de alta y baja del bien, según el caso.</a:t>
            </a:r>
            <a:endParaRPr lang="es-ES" sz="1200" dirty="0" smtClean="0"/>
          </a:p>
          <a:p>
            <a:pPr marL="0" indent="0" algn="just">
              <a:buFontTx/>
              <a:buChar char="-"/>
            </a:pPr>
            <a:endParaRPr lang="en-US" sz="1300" dirty="0"/>
          </a:p>
        </p:txBody>
      </p:sp>
      <p:sp>
        <p:nvSpPr>
          <p:cNvPr id="2" name="Title 1"/>
          <p:cNvSpPr>
            <a:spLocks noGrp="1"/>
          </p:cNvSpPr>
          <p:nvPr>
            <p:ph type="title"/>
          </p:nvPr>
        </p:nvSpPr>
        <p:spPr>
          <a:xfrm>
            <a:off x="4358235" y="307999"/>
            <a:ext cx="7696667" cy="821939"/>
          </a:xfrm>
        </p:spPr>
        <p:txBody>
          <a:bodyPr>
            <a:normAutofit fontScale="90000"/>
          </a:bodyPr>
          <a:lstStyle/>
          <a:p>
            <a: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Recurso de Queja N° 1 en “Telefónica de Argentina S.A. y otro c/ AFIP s/ DGI”</a:t>
            </a:r>
            <a:r>
              <a:rPr lang="es-AR"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s-AR"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s-AR" sz="1600" cap="none" dirty="0" smtClean="0">
                <a:ln w="1905"/>
                <a:effectLst>
                  <a:outerShdw blurRad="38100" dist="38100" dir="2700000" algn="tl">
                    <a:srgbClr val="000000">
                      <a:alpha val="43137"/>
                    </a:srgbClr>
                  </a:outerShdw>
                </a:effectLst>
              </a:rPr>
              <a:t>Dictamen de la Procuración General de la Nación </a:t>
            </a:r>
            <a:br>
              <a:rPr lang="es-AR" sz="1600" cap="none" dirty="0" smtClean="0">
                <a:ln w="1905"/>
                <a:effectLst>
                  <a:outerShdw blurRad="38100" dist="38100" dir="2700000" algn="tl">
                    <a:srgbClr val="000000">
                      <a:alpha val="43137"/>
                    </a:srgbClr>
                  </a:outerShdw>
                </a:effectLst>
              </a:rPr>
            </a:br>
            <a:r>
              <a:rPr lang="es-AR" sz="1600" cap="none" dirty="0" smtClean="0">
                <a:ln w="1905"/>
                <a:effectLst>
                  <a:outerShdw blurRad="38100" dist="38100" dir="2700000" algn="tl">
                    <a:srgbClr val="000000">
                      <a:alpha val="43137"/>
                    </a:srgbClr>
                  </a:outerShdw>
                </a:effectLst>
              </a:rPr>
              <a:t>09/06/2020</a:t>
            </a:r>
            <a:r>
              <a:rPr lang="es-AR" sz="2000" cap="none" dirty="0" smtClean="0">
                <a:ln w="1905"/>
                <a:effectLst>
                  <a:outerShdw blurRad="38100" dist="38100" dir="2700000" algn="tl">
                    <a:srgbClr val="000000">
                      <a:alpha val="43137"/>
                    </a:srgbClr>
                  </a:outerShdw>
                </a:effectLst>
              </a:rPr>
              <a:t/>
            </a:r>
            <a:br>
              <a:rPr lang="es-AR" sz="2000" cap="none" dirty="0" smtClean="0">
                <a:ln w="1905"/>
                <a:effectLst>
                  <a:outerShdw blurRad="38100" dist="38100" dir="2700000" algn="tl">
                    <a:srgbClr val="000000">
                      <a:alpha val="43137"/>
                    </a:srgbClr>
                  </a:outerShdw>
                </a:effectLst>
              </a:rPr>
            </a:br>
            <a: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594303" y="847492"/>
            <a:ext cx="7686904" cy="741649"/>
          </a:xfrm>
        </p:spPr>
        <p:txBody>
          <a:bodyPr>
            <a:normAutofit fontScale="92500" lnSpcReduction="20000"/>
          </a:bodyPr>
          <a:lstStyle/>
          <a:p>
            <a:pPr algn="ctr"/>
            <a:r>
              <a:rPr lang="es-AR" sz="1600" b="1" cap="none" dirty="0" smtClean="0">
                <a:ln w="1905"/>
                <a:solidFill>
                  <a:srgbClr val="000000"/>
                </a:solidFill>
                <a:effectLst>
                  <a:innerShdw blurRad="69850" dist="43180" dir="5400000">
                    <a:srgbClr val="000000">
                      <a:alpha val="65000"/>
                    </a:srgbClr>
                  </a:innerShdw>
                </a:effectLst>
              </a:rPr>
              <a:t>Impuesto a las Ganancias. </a:t>
            </a:r>
            <a:r>
              <a:rPr lang="es-AR" sz="1600" b="1" cap="none" dirty="0" smtClean="0">
                <a:ln w="1905"/>
                <a:solidFill>
                  <a:srgbClr val="000000"/>
                </a:solidFill>
                <a:effectLst>
                  <a:innerShdw blurRad="69850" dist="43180" dir="5400000">
                    <a:srgbClr val="000000">
                      <a:alpha val="65000"/>
                    </a:srgbClr>
                  </a:innerShdw>
                </a:effectLst>
              </a:rPr>
              <a:t>Confiscatoriedad</a:t>
            </a:r>
            <a:r>
              <a:rPr lang="es-AR" sz="1600" b="1" cap="none" dirty="0" smtClean="0">
                <a:ln w="1905"/>
                <a:solidFill>
                  <a:srgbClr val="000000"/>
                </a:solidFill>
                <a:effectLst>
                  <a:innerShdw blurRad="69850" dist="43180" dir="5400000">
                    <a:srgbClr val="000000">
                      <a:alpha val="65000"/>
                    </a:srgbClr>
                  </a:innerShdw>
                </a:effectLst>
              </a:rPr>
              <a:t>. Admisibilidad de la consideración de las normas que permiten reflejar la variación de precios para el </a:t>
            </a:r>
            <a:r>
              <a:rPr lang="es-AR" sz="1600" b="1" cap="none" dirty="0" smtClean="0">
                <a:ln w="1905"/>
                <a:solidFill>
                  <a:srgbClr val="000000"/>
                </a:solidFill>
                <a:effectLst>
                  <a:innerShdw blurRad="69850" dist="43180" dir="5400000">
                    <a:srgbClr val="000000">
                      <a:alpha val="65000"/>
                    </a:srgbClr>
                  </a:innerShdw>
                </a:effectLst>
              </a:rPr>
              <a:t>cálculo </a:t>
            </a:r>
            <a:r>
              <a:rPr lang="es-AR" sz="1600" b="1" cap="none" dirty="0" smtClean="0">
                <a:ln w="1905"/>
                <a:solidFill>
                  <a:srgbClr val="000000"/>
                </a:solidFill>
                <a:effectLst>
                  <a:innerShdw blurRad="69850" dist="43180" dir="5400000">
                    <a:srgbClr val="000000">
                      <a:alpha val="65000"/>
                    </a:srgbClr>
                  </a:innerShdw>
                </a:effectLst>
              </a:rPr>
              <a:t>de amortizaciones, costos impositivos computables y quebrantos. Procedencia de la consideración de índices acumulativos. </a:t>
            </a:r>
          </a:p>
        </p:txBody>
      </p:sp>
    </p:spTree>
    <p:extLst>
      <p:ext uri="{BB962C8B-B14F-4D97-AF65-F5344CB8AC3E}">
        <p14:creationId xmlns:p14="http://schemas.microsoft.com/office/powerpoint/2010/main" val="497526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20780" y="1983470"/>
            <a:ext cx="11635090" cy="4700358"/>
          </a:xfrm>
        </p:spPr>
        <p:txBody>
          <a:bodyPr>
            <a:noAutofit/>
          </a:bodyPr>
          <a:lstStyle/>
          <a:p>
            <a:pPr marL="0" indent="0" algn="just">
              <a:buNone/>
            </a:pPr>
            <a:r>
              <a:rPr lang="es-ES" sz="1400" b="1" dirty="0" smtClean="0"/>
              <a:t>Hechos:</a:t>
            </a:r>
            <a:r>
              <a:rPr lang="es-ES" sz="1400" dirty="0" smtClean="0"/>
              <a:t> El juez de primera instancia hizo lugar a la acción de repetición incoada por Tilo Pampa con relación al IG del periodo </a:t>
            </a:r>
            <a:r>
              <a:rPr lang="es-ES" sz="1400" dirty="0" smtClean="0"/>
              <a:t>fiscal </a:t>
            </a:r>
            <a:r>
              <a:rPr lang="es-ES" sz="1400" dirty="0" smtClean="0"/>
              <a:t>2003. Para así resolver, consideró que el caso era análogo al precedente “Candy” de la CSJN (Fallos: 332:1571), en el que se declaró legítima la aplicación del ajuste por inflación (pese a la prohibición dispuesta por el articulo 39 de la Ley 24.073), en la medida que el monto del impuesto que en su oportunidad había ingresado el actor, </a:t>
            </a:r>
            <a:r>
              <a:rPr lang="es-ES" sz="1400" dirty="0" smtClean="0"/>
              <a:t>insumió </a:t>
            </a:r>
            <a:r>
              <a:rPr lang="es-ES" sz="1400" dirty="0" smtClean="0"/>
              <a:t>una porción sustancial de las rentas obtenidas, tornándose confiscatorio. Para </a:t>
            </a:r>
            <a:r>
              <a:rPr lang="es-ES" sz="1400" dirty="0" smtClean="0"/>
              <a:t>así </a:t>
            </a:r>
            <a:r>
              <a:rPr lang="es-ES" sz="1400" dirty="0" smtClean="0"/>
              <a:t>resolver, tuvo en cuenta el peritaje contable producido, del cual surge que el impuesto liquidado y abonado sin aplicar el </a:t>
            </a:r>
            <a:r>
              <a:rPr lang="es-ES" sz="1400" dirty="0" err="1" smtClean="0"/>
              <a:t>AxI</a:t>
            </a:r>
            <a:r>
              <a:rPr lang="es-ES" sz="1400" dirty="0" smtClean="0"/>
              <a:t> </a:t>
            </a:r>
            <a:r>
              <a:rPr lang="es-ES" sz="1400" dirty="0" smtClean="0"/>
              <a:t>representó </a:t>
            </a:r>
            <a:r>
              <a:rPr lang="es-ES" sz="1400" dirty="0" smtClean="0"/>
              <a:t>para la sociedad el 67% de la ganancia efectivamente obtenida en el ejercicio (se tuvo en cuenta el resultado impositivo). </a:t>
            </a:r>
          </a:p>
          <a:p>
            <a:pPr marL="0" indent="0" algn="just">
              <a:buNone/>
            </a:pPr>
            <a:r>
              <a:rPr lang="es-ES" sz="1400" dirty="0" smtClean="0"/>
              <a:t>Contra tal pronunciamiento, la AFIP interpuso recurso de apelación, cuestionando la metodología utilizada por la perito oficial al elaborar el dictamen. Concretamente sostuvo que la experta no solo </a:t>
            </a:r>
            <a:r>
              <a:rPr lang="es-ES" sz="1400" dirty="0" smtClean="0"/>
              <a:t>aplicó </a:t>
            </a:r>
            <a:r>
              <a:rPr lang="es-ES" sz="1400" dirty="0" smtClean="0"/>
              <a:t>las normas referidas al </a:t>
            </a:r>
            <a:r>
              <a:rPr lang="es-ES" sz="1400" dirty="0" smtClean="0"/>
              <a:t>AxI</a:t>
            </a:r>
            <a:r>
              <a:rPr lang="es-ES" sz="1400" dirty="0" smtClean="0"/>
              <a:t> (obrantes en el Titulo VI, artículos 94 y siguientes), sino que también </a:t>
            </a:r>
            <a:r>
              <a:rPr lang="es-ES" sz="1400" dirty="0" smtClean="0"/>
              <a:t>incluyó </a:t>
            </a:r>
            <a:r>
              <a:rPr lang="es-ES" sz="1400" dirty="0" smtClean="0"/>
              <a:t>la actualización de quebrantos y amortizaciones, lo que no se corresponde con la doctrina del caso “Candy”. A su juicio, si el </a:t>
            </a:r>
            <a:r>
              <a:rPr lang="es-ES" sz="1400" dirty="0" smtClean="0"/>
              <a:t>cálculo </a:t>
            </a:r>
            <a:r>
              <a:rPr lang="es-ES" sz="1400" dirty="0" smtClean="0"/>
              <a:t>se realiza correctamente, la tasa efectiva seria del 48%. Asimismo, </a:t>
            </a:r>
            <a:r>
              <a:rPr lang="es-ES" sz="1400" dirty="0" smtClean="0"/>
              <a:t>indicó </a:t>
            </a:r>
            <a:r>
              <a:rPr lang="es-ES" sz="1400" dirty="0" smtClean="0"/>
              <a:t>que la Corte, al evaluar la </a:t>
            </a:r>
            <a:r>
              <a:rPr lang="es-ES" sz="1400" dirty="0" smtClean="0"/>
              <a:t>confiscatoriedad</a:t>
            </a:r>
            <a:r>
              <a:rPr lang="es-ES" sz="1400" dirty="0" smtClean="0"/>
              <a:t> considero la relación existente entre el impuesto sin ajustar y el resultado contable –que fue del 55%-, mientras que en este caso seria del 25%. </a:t>
            </a:r>
            <a:r>
              <a:rPr lang="es-ES" sz="1400" dirty="0" smtClean="0"/>
              <a:t>Denunció </a:t>
            </a:r>
            <a:r>
              <a:rPr lang="es-ES" sz="1400" dirty="0" smtClean="0"/>
              <a:t>también la falta de cotejo de documentación </a:t>
            </a:r>
            <a:r>
              <a:rPr lang="es-ES" sz="1400" dirty="0" smtClean="0"/>
              <a:t>respaldatoria</a:t>
            </a:r>
            <a:r>
              <a:rPr lang="es-ES" sz="1400" dirty="0" smtClean="0"/>
              <a:t>, irregularidades en la </a:t>
            </a:r>
            <a:r>
              <a:rPr lang="es-ES" sz="1400" dirty="0" smtClean="0"/>
              <a:t>confección </a:t>
            </a:r>
            <a:r>
              <a:rPr lang="es-ES" sz="1400" dirty="0" smtClean="0"/>
              <a:t>de los libros y la vulneración del principio de bilateralidad de la prueba.</a:t>
            </a:r>
          </a:p>
          <a:p>
            <a:pPr marL="0" indent="0" algn="just">
              <a:buNone/>
            </a:pPr>
            <a:r>
              <a:rPr lang="es-ES" sz="1400" b="1" dirty="0" smtClean="0"/>
              <a:t>Sentencia: </a:t>
            </a:r>
            <a:r>
              <a:rPr lang="es-ES" sz="1400" dirty="0" smtClean="0"/>
              <a:t>La Sala IV de la CNACAF resolvió rechazar el recurso de la AFIP y, en consecuencia, </a:t>
            </a:r>
            <a:r>
              <a:rPr lang="es-ES" sz="1400" dirty="0" smtClean="0"/>
              <a:t>confirmó </a:t>
            </a:r>
            <a:r>
              <a:rPr lang="es-ES" sz="1400" dirty="0" smtClean="0"/>
              <a:t>la sentencia apelada con remisión a los fallos de la CSJN en "Distribuidora de Gas Cuyana“ (11/08/2015) y "Distribuidora de Gas del Centro“ (04/10/2016</a:t>
            </a:r>
            <a:r>
              <a:rPr lang="es-ES" sz="1400" dirty="0" smtClean="0"/>
              <a:t>), </a:t>
            </a:r>
            <a:r>
              <a:rPr lang="es-ES" sz="1400" dirty="0" smtClean="0"/>
              <a:t>en los cuales se admitió no solo la aplicación del Titulo VI, sino también de los arts. 58, 61, 83, 84 y 89 de la LIG. En idéntico sentido, Sala I en </a:t>
            </a:r>
            <a:r>
              <a:rPr lang="es-ES" sz="1400" dirty="0" smtClean="0"/>
              <a:t>“Telefónica </a:t>
            </a:r>
            <a:r>
              <a:rPr lang="es-ES" sz="1400" dirty="0" smtClean="0"/>
              <a:t>de Argentina” (09/05/19),  "Central Puerto“ (03/09/19) y Sala II en “</a:t>
            </a:r>
            <a:r>
              <a:rPr lang="es-ES" sz="1400" dirty="0" smtClean="0"/>
              <a:t>Camuzzi</a:t>
            </a:r>
            <a:r>
              <a:rPr lang="es-ES" sz="1400" dirty="0" smtClean="0"/>
              <a:t> Gas Pampeana” (16/03/20). La </a:t>
            </a:r>
            <a:r>
              <a:rPr lang="es-ES" sz="1400" dirty="0" smtClean="0"/>
              <a:t>Cámara </a:t>
            </a:r>
            <a:r>
              <a:rPr lang="es-ES" sz="1400" dirty="0" smtClean="0"/>
              <a:t>sostuvo que en la medida que el dictamen pericial comporta la necesidad de una apreciación especifica del saber del perito, para desvirtuarla resulta imprescindible aportar elementos que permitan advertir fehacientemente el error o el insuficiente aprovechamiento de los conocimientos que este debe tener por su profesión o titulo habilitante. El Fisco no produjo </a:t>
            </a:r>
            <a:r>
              <a:rPr lang="es-ES" sz="1400" dirty="0" smtClean="0"/>
              <a:t>contra dictamen </a:t>
            </a:r>
            <a:r>
              <a:rPr lang="es-ES" sz="1400" dirty="0" smtClean="0"/>
              <a:t>pericial, de hecho, el consultor de parte de la AFIP ni siquiera </a:t>
            </a:r>
            <a:r>
              <a:rPr lang="es-ES" sz="1400" dirty="0" smtClean="0"/>
              <a:t>concurrió </a:t>
            </a:r>
            <a:r>
              <a:rPr lang="es-ES" sz="1400" dirty="0" smtClean="0"/>
              <a:t>en las fechas en que fue citado por el perito oficial para realizar los cotejos.</a:t>
            </a:r>
          </a:p>
        </p:txBody>
      </p:sp>
      <p:sp>
        <p:nvSpPr>
          <p:cNvPr id="3" name="Título 2"/>
          <p:cNvSpPr>
            <a:spLocks noGrp="1"/>
          </p:cNvSpPr>
          <p:nvPr>
            <p:ph type="title"/>
          </p:nvPr>
        </p:nvSpPr>
        <p:spPr>
          <a:xfrm>
            <a:off x="838200" y="208398"/>
            <a:ext cx="11353801" cy="1325563"/>
          </a:xfrm>
        </p:spPr>
        <p:txBody>
          <a:bodyPr>
            <a:normAutofit fontScale="90000"/>
          </a:bodyPr>
          <a:lstStyle/>
          <a:p>
            <a: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“TILO PAMPA S.A. c/ AFIP s/ Dirección General Impositiva”</a:t>
            </a:r>
            <a:b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cap="none" dirty="0" smtClean="0">
                <a:ln w="1905"/>
              </a:rPr>
              <a:t> Cámara Contencioso Administrativo Federal, Sala IV </a:t>
            </a:r>
            <a:br>
              <a:rPr lang="es-AR" sz="1800" cap="none" dirty="0" smtClean="0">
                <a:ln w="1905"/>
              </a:rPr>
            </a:br>
            <a:r>
              <a:rPr lang="es-AR" sz="1800" cap="none" dirty="0" smtClean="0">
                <a:ln w="1905"/>
              </a:rPr>
              <a:t>01/09/2020</a:t>
            </a:r>
            <a:r>
              <a:rPr lang="es-AR" cap="none" dirty="0" smtClean="0">
                <a:ln w="1905"/>
              </a:rPr>
              <a:t/>
            </a:r>
            <a:br>
              <a:rPr lang="es-AR" cap="none" dirty="0" smtClean="0">
                <a:ln w="1905"/>
              </a:rPr>
            </a:br>
            <a:endParaRPr lang="es-AR" dirty="0"/>
          </a:p>
        </p:txBody>
      </p:sp>
      <p:sp>
        <p:nvSpPr>
          <p:cNvPr id="4" name="Subtítulo 3"/>
          <p:cNvSpPr>
            <a:spLocks noGrp="1"/>
          </p:cNvSpPr>
          <p:nvPr>
            <p:ph type="subTitle" idx="13"/>
          </p:nvPr>
        </p:nvSpPr>
        <p:spPr>
          <a:xfrm>
            <a:off x="4637242" y="1018600"/>
            <a:ext cx="7554754" cy="714499"/>
          </a:xfrm>
        </p:spPr>
        <p:txBody>
          <a:bodyPr>
            <a:normAutofit fontScale="85000" lnSpcReduction="20000"/>
          </a:bodyPr>
          <a:lstStyle/>
          <a:p>
            <a:pPr algn="ctr"/>
            <a:r>
              <a:rPr lang="es-ES" sz="1900" b="1" cap="none" dirty="0" smtClean="0">
                <a:ln w="1905"/>
                <a:solidFill>
                  <a:srgbClr val="000000"/>
                </a:solidFill>
                <a:effectLst>
                  <a:innerShdw blurRad="69850" dist="43180" dir="5400000">
                    <a:srgbClr val="000000">
                      <a:alpha val="65000"/>
                    </a:srgbClr>
                  </a:innerShdw>
                </a:effectLst>
              </a:rPr>
              <a:t>Impuesto a las Ganancias. Ajuste por Inflación. Actualizaciones de Quebrantos y Amortizaciones. </a:t>
            </a:r>
            <a:r>
              <a:rPr lang="es-ES" sz="1900" b="1" cap="none" dirty="0" smtClean="0">
                <a:ln w="1905"/>
                <a:solidFill>
                  <a:srgbClr val="000000"/>
                </a:solidFill>
                <a:effectLst>
                  <a:innerShdw blurRad="69850" dist="43180" dir="5400000">
                    <a:srgbClr val="000000">
                      <a:alpha val="65000"/>
                    </a:srgbClr>
                  </a:innerShdw>
                </a:effectLst>
              </a:rPr>
              <a:t>Confiscatoriedad</a:t>
            </a:r>
            <a:r>
              <a:rPr lang="es-ES" sz="1900" b="1" cap="none" dirty="0" smtClean="0">
                <a:ln w="1905"/>
                <a:solidFill>
                  <a:srgbClr val="000000"/>
                </a:solidFill>
                <a:effectLst>
                  <a:innerShdw blurRad="69850" dist="43180" dir="5400000">
                    <a:srgbClr val="000000">
                      <a:alpha val="65000"/>
                    </a:srgbClr>
                  </a:innerShdw>
                </a:effectLst>
              </a:rPr>
              <a:t>. Alícuota Efectiva.</a:t>
            </a:r>
          </a:p>
          <a:p>
            <a:r>
              <a:rPr lang="es-ES" sz="1600" b="1" cap="none" dirty="0" smtClean="0">
                <a:ln w="1905"/>
                <a:solidFill>
                  <a:srgbClr val="000000"/>
                </a:solidFill>
                <a:effectLst>
                  <a:innerShdw blurRad="69850" dist="43180" dir="5400000">
                    <a:srgbClr val="000000">
                      <a:alpha val="65000"/>
                    </a:srgbClr>
                  </a:innerShdw>
                </a:effectLst>
              </a:rPr>
              <a:t> </a:t>
            </a:r>
          </a:p>
        </p:txBody>
      </p:sp>
    </p:spTree>
    <p:extLst>
      <p:ext uri="{BB962C8B-B14F-4D97-AF65-F5344CB8AC3E}">
        <p14:creationId xmlns:p14="http://schemas.microsoft.com/office/powerpoint/2010/main" val="3728480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74720" y="1798518"/>
            <a:ext cx="11279821" cy="4964894"/>
          </a:xfrm>
        </p:spPr>
        <p:txBody>
          <a:bodyPr>
            <a:noAutofit/>
          </a:bodyPr>
          <a:lstStyle/>
          <a:p>
            <a:pPr marL="0" indent="0" algn="just">
              <a:spcBef>
                <a:spcPts val="0"/>
              </a:spcBef>
              <a:buNone/>
            </a:pPr>
            <a:r>
              <a:rPr lang="es-AR" sz="1300" b="1" dirty="0" smtClean="0"/>
              <a:t>Hechos: </a:t>
            </a:r>
            <a:r>
              <a:rPr lang="es-AR" sz="1300" dirty="0" smtClean="0"/>
              <a:t>La tabacalera </a:t>
            </a:r>
            <a:r>
              <a:rPr lang="es-AR" sz="1300" dirty="0" smtClean="0"/>
              <a:t>Bronway</a:t>
            </a:r>
            <a:r>
              <a:rPr lang="es-AR" sz="1300" dirty="0" smtClean="0"/>
              <a:t> </a:t>
            </a:r>
            <a:r>
              <a:rPr lang="es-AR" sz="1300" dirty="0" smtClean="0"/>
              <a:t>Technology</a:t>
            </a:r>
            <a:r>
              <a:rPr lang="es-AR" sz="1300" dirty="0" smtClean="0"/>
              <a:t> S.A. interpuso demanda tendiente a que </a:t>
            </a:r>
            <a:r>
              <a:rPr lang="es-ES" sz="1300" dirty="0" smtClean="0"/>
              <a:t>se declare la inconstitucionalidad del art. 15 de la ley 24.674, 2º párrafo, según la redacción dada por la ley 26.467, en cuanto fija que el importe mínimo en los Impuestos Internos a la venta de cigarrillos no podrá ser inferior (i) al 75% del impuesto correspondiente al precio de la categoría más vendida de cigarrillos y (ii) a $28 por cada envase de 20 unidades (importe que se actualizará trimestralmente sobre la base de las variaciones del IPC que suministre el INDEC). La actora plantea que para poder comercializar sus productos en un mercado concentrado (que califica de </a:t>
            </a:r>
            <a:r>
              <a:rPr lang="es-ES" sz="1300" dirty="0" smtClean="0"/>
              <a:t>“monopólico”) </a:t>
            </a:r>
            <a:r>
              <a:rPr lang="es-ES" sz="1300" dirty="0" smtClean="0"/>
              <a:t>no puede trasladar el gravamen al precio </a:t>
            </a:r>
            <a:r>
              <a:rPr lang="es-ES" sz="1300" dirty="0" smtClean="0"/>
              <a:t>y, </a:t>
            </a:r>
            <a:r>
              <a:rPr lang="es-ES" sz="1300" dirty="0" smtClean="0"/>
              <a:t>al absorber el </a:t>
            </a:r>
            <a:r>
              <a:rPr lang="es-ES" sz="1300" dirty="0" smtClean="0"/>
              <a:t>tributo, </a:t>
            </a:r>
            <a:r>
              <a:rPr lang="es-ES" sz="1300" dirty="0" smtClean="0"/>
              <a:t>el resultado es </a:t>
            </a:r>
            <a:r>
              <a:rPr lang="es-ES" sz="1300" dirty="0" smtClean="0"/>
              <a:t>confiscatorio -en </a:t>
            </a:r>
            <a:r>
              <a:rPr lang="es-ES" sz="1300" dirty="0" smtClean="0"/>
              <a:t>tanto la detracción supera el monto total de </a:t>
            </a:r>
            <a:r>
              <a:rPr lang="es-ES" sz="1300" dirty="0" smtClean="0"/>
              <a:t>ingresos-. Señala </a:t>
            </a:r>
            <a:r>
              <a:rPr lang="es-ES" sz="1300" dirty="0" smtClean="0"/>
              <a:t>también que en el caso concreto es evidente la insuficiencia de capacidad contributiva.</a:t>
            </a:r>
          </a:p>
          <a:p>
            <a:pPr marL="0" indent="0" algn="just">
              <a:spcBef>
                <a:spcPts val="0"/>
              </a:spcBef>
              <a:buNone/>
            </a:pPr>
            <a:endParaRPr lang="es-ES" sz="1300" dirty="0" smtClean="0"/>
          </a:p>
          <a:p>
            <a:pPr marL="0" indent="0" algn="just">
              <a:spcBef>
                <a:spcPts val="0"/>
              </a:spcBef>
              <a:buNone/>
            </a:pPr>
            <a:r>
              <a:rPr lang="es-ES" sz="1300" dirty="0" smtClean="0"/>
              <a:t>En el marco de dichas actuaciones, la empresa solicitó la concesión de una medida cautelar de no innovar consistente en ordenar a la AFIP que se abstenga de proceder a determinar de oficio las diferencias del tributo respecto a las obligaciones del mes de marzo de 2018 y siguientes (corresponde recordar que las diferencias de los periodos enero y febrero de 2018, en que la firma </a:t>
            </a:r>
            <a:r>
              <a:rPr lang="es-ES" sz="1300" dirty="0" smtClean="0"/>
              <a:t>inició </a:t>
            </a:r>
            <a:r>
              <a:rPr lang="es-ES" sz="1300" dirty="0" smtClean="0"/>
              <a:t>actividades, ya se encontraban determinadas de oficio y recurridas ante la Sala D del TFN, que en sentencia del 15/11/2019, </a:t>
            </a:r>
            <a:r>
              <a:rPr lang="es-ES" sz="1300" dirty="0" smtClean="0"/>
              <a:t>rechazó </a:t>
            </a:r>
            <a:r>
              <a:rPr lang="es-ES" sz="1300" dirty="0" smtClean="0"/>
              <a:t>la excepción de litispendencia que pretendía suspender el </a:t>
            </a:r>
            <a:r>
              <a:rPr lang="es-ES" sz="1300" dirty="0" smtClean="0"/>
              <a:t>trámite </a:t>
            </a:r>
            <a:r>
              <a:rPr lang="es-ES" sz="1300" dirty="0" smtClean="0"/>
              <a:t>hasta tanto se resolviese la ADI). </a:t>
            </a:r>
          </a:p>
          <a:p>
            <a:pPr marL="0" indent="0" algn="just">
              <a:spcBef>
                <a:spcPts val="0"/>
              </a:spcBef>
              <a:buNone/>
            </a:pPr>
            <a:endParaRPr lang="es-AR" sz="1300" dirty="0" smtClean="0"/>
          </a:p>
          <a:p>
            <a:pPr marL="0" indent="0" algn="just">
              <a:spcBef>
                <a:spcPts val="0"/>
              </a:spcBef>
              <a:buNone/>
            </a:pPr>
            <a:r>
              <a:rPr lang="es-AR" sz="1300" dirty="0" smtClean="0"/>
              <a:t>El Juzgado Federal de Rosario Nº 2, en sentencia del 1/7/19, </a:t>
            </a:r>
            <a:r>
              <a:rPr lang="es-AR" sz="1300" dirty="0" smtClean="0"/>
              <a:t>rechazó </a:t>
            </a:r>
            <a:r>
              <a:rPr lang="es-AR" sz="1300" dirty="0" smtClean="0"/>
              <a:t>la cautelar. </a:t>
            </a:r>
            <a:r>
              <a:rPr lang="es-AR" sz="1300" dirty="0"/>
              <a:t>S</a:t>
            </a:r>
            <a:r>
              <a:rPr lang="es-AR" sz="1300" dirty="0" smtClean="0"/>
              <a:t>eñaló que la concesión de la tutela importaría</a:t>
            </a:r>
            <a:r>
              <a:rPr lang="es-ES" sz="1300" dirty="0" smtClean="0"/>
              <a:t> invadir esferas de política tributaria privativas de otros órganos (puesto que el gravamen ha sido fijado para desincentivar el consumo de tabaco), no habiéndose demostrado en esta etapa primigenia su arbitrariedad o ilegalidad manifiesta, siendo ello argumento suficiente para descartar la verosimilitud en el derecho aducida. Asimismo, recalcó que atento la etapa de la causa, no se habían incorporado aún informes de peritos oficiales que permitieran apreciar la relación entre el precio de venta de los productos comercializados por la actora con los precios de mercado, a los fines de valorar el impacto económico de la reforma impositiva, la afectación patrimonial e </a:t>
            </a:r>
            <a:r>
              <a:rPr lang="es-ES" sz="1300" dirty="0" smtClean="0"/>
              <a:t>irrazonabilidad</a:t>
            </a:r>
            <a:r>
              <a:rPr lang="es-ES" sz="1300" dirty="0" smtClean="0"/>
              <a:t> que se invoca. En lo que respecta al peligro en la demora, éste se diluye ante el efecto suspensivo del recurso de apelación interpuesto ante el TFN contra la resolución que determinó de oficio la materia imponible correspondiente a Impuesto Interno -cigarrillos- por los períodos fiscales 01/2018 y 02/2018.  Por ello, denegó la medida </a:t>
            </a:r>
            <a:r>
              <a:rPr lang="es-ES" sz="1300" dirty="0" smtClean="0"/>
              <a:t>peticionada. </a:t>
            </a:r>
            <a:r>
              <a:rPr lang="es-ES" sz="1300" dirty="0"/>
              <a:t>D</a:t>
            </a:r>
            <a:r>
              <a:rPr lang="es-ES" sz="1300" dirty="0" smtClean="0"/>
              <a:t>isconforme </a:t>
            </a:r>
            <a:r>
              <a:rPr lang="es-ES" sz="1300" dirty="0" smtClean="0"/>
              <a:t>con dicho decisorio, la empresa apeló la resolución.</a:t>
            </a:r>
            <a:endParaRPr lang="es-AR" sz="1300" dirty="0" smtClean="0"/>
          </a:p>
          <a:p>
            <a:pPr marL="0" indent="0" algn="just">
              <a:spcBef>
                <a:spcPts val="0"/>
              </a:spcBef>
              <a:buNone/>
            </a:pPr>
            <a:endParaRPr lang="es-AR" sz="1300" dirty="0" smtClean="0"/>
          </a:p>
          <a:p>
            <a:pPr marL="0" indent="0" algn="just">
              <a:spcBef>
                <a:spcPts val="0"/>
              </a:spcBef>
              <a:buNone/>
            </a:pPr>
            <a:r>
              <a:rPr lang="es-AR" sz="1300" b="1" dirty="0" smtClean="0"/>
              <a:t>Sentencia</a:t>
            </a:r>
            <a:r>
              <a:rPr lang="es-AR" sz="1300" dirty="0" smtClean="0"/>
              <a:t>: </a:t>
            </a:r>
            <a:r>
              <a:rPr lang="es-ES" sz="1300" dirty="0" smtClean="0"/>
              <a:t>La Sala B de la CFRO </a:t>
            </a:r>
            <a:r>
              <a:rPr lang="es-ES" sz="1300" dirty="0" smtClean="0"/>
              <a:t>confirmó </a:t>
            </a:r>
            <a:r>
              <a:rPr lang="es-ES" sz="1300" dirty="0" smtClean="0"/>
              <a:t>el pronunciamiento, destacando que la norma tiene una finalidad </a:t>
            </a:r>
            <a:r>
              <a:rPr lang="es-ES" sz="1300" dirty="0" smtClean="0"/>
              <a:t>(extra fiscal) </a:t>
            </a:r>
            <a:r>
              <a:rPr lang="es-ES" sz="1300" dirty="0" smtClean="0"/>
              <a:t>dirigida a desalentar el consumo de productos elaborados con tabaco y que el análisis sobre la eficacia del medio escogido para arribar al fin buscado exige una amplitud de debate </a:t>
            </a:r>
            <a:r>
              <a:rPr lang="es-ES" sz="1300" dirty="0" smtClean="0"/>
              <a:t>y de </a:t>
            </a:r>
            <a:r>
              <a:rPr lang="es-ES" sz="1300" dirty="0" smtClean="0"/>
              <a:t>prueba que excede el marco de una tutela preventiva.</a:t>
            </a:r>
            <a:endParaRPr lang="es-AR" sz="1300" dirty="0"/>
          </a:p>
          <a:p>
            <a:pPr marL="0" indent="0" algn="just">
              <a:spcBef>
                <a:spcPts val="0"/>
              </a:spcBef>
              <a:buNone/>
            </a:pPr>
            <a:endParaRPr lang="es-AR" sz="1300" b="1" dirty="0" smtClean="0"/>
          </a:p>
          <a:p>
            <a:pPr marL="0" indent="0" algn="just">
              <a:spcBef>
                <a:spcPts val="0"/>
              </a:spcBef>
              <a:buNone/>
            </a:pPr>
            <a:r>
              <a:rPr lang="es-AR" sz="1300" b="1" dirty="0" smtClean="0"/>
              <a:t>Jurisprudencia vinculada: </a:t>
            </a:r>
            <a:r>
              <a:rPr lang="es-ES" sz="1300" dirty="0" smtClean="0"/>
              <a:t>Espert</a:t>
            </a:r>
            <a:r>
              <a:rPr lang="es-ES" sz="1300" dirty="0" smtClean="0"/>
              <a:t> S.A., Sala II de la Cámara Contencioso Administrativa Federal, Sala II, sentencia de fecha 15/09/2015. </a:t>
            </a:r>
            <a:endParaRPr lang="es-AR" sz="1300" dirty="0"/>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t>
            </a:r>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BRONWAY TECHNOLOGY S.A. c/ AFIP s/ Acción meramente declarativa de inconstitucionalidad”</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b="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Cámara Federal de Rosario – Sala “B”</a:t>
            </a:r>
            <a:r>
              <a:rPr lang="es-AR" sz="1800" cap="none" dirty="0" smtClean="0">
                <a:ln w="1905"/>
              </a:rPr>
              <a:t/>
            </a:r>
            <a:br>
              <a:rPr lang="es-AR" sz="1800" cap="none" dirty="0" smtClean="0">
                <a:ln w="1905"/>
              </a:rPr>
            </a:br>
            <a:r>
              <a:rPr lang="es-AR" sz="1800" cap="none" dirty="0" smtClean="0">
                <a:ln w="1905"/>
              </a:rPr>
              <a:t>07/09/2020</a:t>
            </a:r>
            <a:endParaRPr lang="es-AR" sz="1800" dirty="0"/>
          </a:p>
        </p:txBody>
      </p:sp>
      <p:sp>
        <p:nvSpPr>
          <p:cNvPr id="4" name="Subtítulo 3"/>
          <p:cNvSpPr>
            <a:spLocks noGrp="1"/>
          </p:cNvSpPr>
          <p:nvPr>
            <p:ph type="subTitle" idx="13"/>
          </p:nvPr>
        </p:nvSpPr>
        <p:spPr>
          <a:xfrm>
            <a:off x="4710223" y="1023419"/>
            <a:ext cx="7825563" cy="497037"/>
          </a:xfrm>
        </p:spPr>
        <p:txBody>
          <a:bodyPr>
            <a:normAutofit fontScale="85000" lnSpcReduction="10000"/>
          </a:bodyPr>
          <a:lstStyle/>
          <a:p>
            <a:pPr algn="ctr"/>
            <a:r>
              <a:rPr lang="es-ES" sz="1800" b="1" cap="none" dirty="0" smtClean="0">
                <a:ln w="1905"/>
                <a:solidFill>
                  <a:srgbClr val="000000"/>
                </a:solidFill>
                <a:effectLst>
                  <a:innerShdw blurRad="69850" dist="43180" dir="5400000">
                    <a:srgbClr val="000000">
                      <a:alpha val="65000"/>
                    </a:srgbClr>
                  </a:innerShdw>
                </a:effectLst>
              </a:rPr>
              <a:t>                     Impuestos Internos. Venta Cigarrillos. Finalidad </a:t>
            </a:r>
            <a:r>
              <a:rPr lang="es-ES" sz="1800" b="1" cap="none" dirty="0" smtClean="0">
                <a:ln w="1905"/>
                <a:solidFill>
                  <a:srgbClr val="000000"/>
                </a:solidFill>
                <a:effectLst>
                  <a:innerShdw blurRad="69850" dist="43180" dir="5400000">
                    <a:srgbClr val="000000">
                      <a:alpha val="65000"/>
                    </a:srgbClr>
                  </a:innerShdw>
                </a:effectLst>
              </a:rPr>
              <a:t>Extra fiscal. </a:t>
            </a:r>
            <a:r>
              <a:rPr lang="es-ES" sz="1800" b="1" cap="none" dirty="0" smtClean="0">
                <a:ln w="1905"/>
                <a:solidFill>
                  <a:srgbClr val="000000"/>
                </a:solidFill>
                <a:effectLst>
                  <a:innerShdw blurRad="69850" dist="43180" dir="5400000">
                    <a:srgbClr val="000000">
                      <a:alpha val="65000"/>
                    </a:srgbClr>
                  </a:innerShdw>
                </a:effectLst>
              </a:rPr>
              <a:t>Importe Impuesto Mínimo. </a:t>
            </a:r>
            <a:r>
              <a:rPr lang="es-ES" sz="1800" b="1" cap="none" dirty="0" smtClean="0">
                <a:ln w="1905"/>
                <a:solidFill>
                  <a:srgbClr val="000000"/>
                </a:solidFill>
                <a:effectLst>
                  <a:innerShdw blurRad="69850" dist="43180" dir="5400000">
                    <a:srgbClr val="000000">
                      <a:alpha val="65000"/>
                    </a:srgbClr>
                  </a:innerShdw>
                </a:effectLst>
              </a:rPr>
              <a:t>Confiscatoriedad</a:t>
            </a:r>
            <a:r>
              <a:rPr lang="es-ES" sz="1800" b="1" cap="none" dirty="0" smtClean="0">
                <a:ln w="1905"/>
                <a:solidFill>
                  <a:srgbClr val="000000"/>
                </a:solidFill>
                <a:effectLst>
                  <a:innerShdw blurRad="69850" dist="43180" dir="5400000">
                    <a:srgbClr val="000000">
                      <a:alpha val="65000"/>
                    </a:srgbClr>
                  </a:innerShdw>
                </a:effectLst>
              </a:rPr>
              <a:t>. Ausencia de capacidad económica. Rechazo medida cautelar.</a:t>
            </a:r>
            <a:endParaRPr lang="es-AR" sz="1800" dirty="0"/>
          </a:p>
        </p:txBody>
      </p:sp>
      <p:sp>
        <p:nvSpPr>
          <p:cNvPr id="8" name="CuadroTexto 7"/>
          <p:cNvSpPr txBox="1"/>
          <p:nvPr/>
        </p:nvSpPr>
        <p:spPr>
          <a:xfrm>
            <a:off x="282482" y="925813"/>
            <a:ext cx="1892052" cy="400110"/>
          </a:xfrm>
          <a:prstGeom prst="rect">
            <a:avLst/>
          </a:prstGeom>
          <a:noFill/>
        </p:spPr>
        <p:txBody>
          <a:bodyPr wrap="none" rtlCol="0">
            <a:spAutoFit/>
          </a:bodyPr>
          <a:lstStyle/>
          <a:p>
            <a:pPr algn="ctr"/>
            <a:r>
              <a:rPr lang="en-US" sz="1000" dirty="0">
                <a:solidFill>
                  <a:srgbClr val="FFFFFF"/>
                </a:solidFill>
              </a:rPr>
              <a:t>Expositor: María Eugenia Bianchi</a:t>
            </a:r>
          </a:p>
          <a:p>
            <a:pPr algn="ctr"/>
            <a:r>
              <a:rPr lang="es-ES" sz="1000" dirty="0" smtClean="0">
                <a:solidFill>
                  <a:srgbClr val="FFFFFF"/>
                </a:solidFill>
              </a:rPr>
              <a:t>bianchi@estudiobnc.com.ar</a:t>
            </a:r>
            <a:endParaRPr lang="es-ES" sz="1000" dirty="0">
              <a:solidFill>
                <a:srgbClr val="FFFFFF"/>
              </a:solidFill>
            </a:endParaRPr>
          </a:p>
        </p:txBody>
      </p:sp>
    </p:spTree>
    <p:extLst>
      <p:ext uri="{BB962C8B-B14F-4D97-AF65-F5344CB8AC3E}">
        <p14:creationId xmlns:p14="http://schemas.microsoft.com/office/powerpoint/2010/main" val="2570463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82864" y="1820034"/>
            <a:ext cx="11926676" cy="4885566"/>
          </a:xfrm>
        </p:spPr>
        <p:txBody>
          <a:bodyPr>
            <a:noAutofit/>
          </a:bodyPr>
          <a:lstStyle/>
          <a:p>
            <a:pPr marL="0" indent="0" algn="just">
              <a:lnSpc>
                <a:spcPct val="80000"/>
              </a:lnSpc>
              <a:spcBef>
                <a:spcPts val="0"/>
              </a:spcBef>
              <a:buNone/>
            </a:pPr>
            <a:r>
              <a:rPr lang="es-AR" sz="1400" b="1" dirty="0" smtClean="0"/>
              <a:t>Hechos: </a:t>
            </a:r>
            <a:r>
              <a:rPr lang="es-AR" sz="1400" dirty="0" smtClean="0"/>
              <a:t>La parte actora interpuso recurso de apelación ante el Tribunal Fiscal de la Nación solicitando se declare la nulidad de las determinaciones de oficio del Impuesto </a:t>
            </a:r>
            <a:r>
              <a:rPr lang="es-AR" sz="1400" dirty="0" smtClean="0"/>
              <a:t>sobre los Débitos y Créditos Bancarios</a:t>
            </a:r>
            <a:r>
              <a:rPr lang="es-AR" sz="1400" dirty="0" smtClean="0"/>
              <a:t> </a:t>
            </a:r>
            <a:r>
              <a:rPr lang="es-AR" sz="1400" dirty="0" smtClean="0"/>
              <a:t>por considerar que se había violentado</a:t>
            </a:r>
            <a:r>
              <a:rPr lang="es-ES" sz="1400" dirty="0" smtClean="0"/>
              <a:t> el “principio de unicidad de la determinación de oficio” por haberse observado pagos efectuados a </a:t>
            </a:r>
            <a:r>
              <a:rPr lang="es-ES" sz="1400" dirty="0" smtClean="0"/>
              <a:t>Vistamar</a:t>
            </a:r>
            <a:r>
              <a:rPr lang="es-ES" sz="1400" dirty="0" smtClean="0"/>
              <a:t> S.A. por los períodos (07/2007 a 06/2009</a:t>
            </a:r>
            <a:r>
              <a:rPr lang="es-ES" sz="1400" dirty="0" smtClean="0"/>
              <a:t>) mediante depósitos en efectivo en cuenta corriente; </a:t>
            </a:r>
            <a:r>
              <a:rPr lang="es-ES" sz="1400" dirty="0" smtClean="0"/>
              <a:t>atento que el Fisco ya había cerrado una fiscalización correspondiente al mismo tributo </a:t>
            </a:r>
            <a:r>
              <a:rPr lang="es-ES" sz="1400" dirty="0" smtClean="0"/>
              <a:t>y a idénticos </a:t>
            </a:r>
            <a:r>
              <a:rPr lang="es-ES" sz="1400" dirty="0" smtClean="0"/>
              <a:t>periodos fiscales, en la cual solo había observado los pagos realizados al Instituto Provincial de </a:t>
            </a:r>
            <a:r>
              <a:rPr lang="es-ES" sz="1400" dirty="0" smtClean="0"/>
              <a:t>Loterías </a:t>
            </a:r>
            <a:r>
              <a:rPr lang="es-ES" sz="1400" dirty="0" smtClean="0"/>
              <a:t>y Casinos y a la Municipalidad de Almirante </a:t>
            </a:r>
            <a:r>
              <a:rPr lang="es-ES" sz="1400" dirty="0" smtClean="0"/>
              <a:t>Brown –por entender que la remisión de efectivo mediante un transporte de caudales y el depósito en cuenta fiscal configuraban un sistema organizado de pagos para eludir el gravamen-, </a:t>
            </a:r>
            <a:r>
              <a:rPr lang="es-ES" sz="1400" dirty="0" smtClean="0"/>
              <a:t>sin efectuar ninguna observación con relación a la operatoria que dio lugar al segundo ajuste</a:t>
            </a:r>
            <a:r>
              <a:rPr lang="es-ES" sz="1400" dirty="0" smtClean="0"/>
              <a:t>. En </a:t>
            </a:r>
            <a:r>
              <a:rPr lang="es-ES" sz="1400" dirty="0" smtClean="0"/>
              <a:t>el caso, se </a:t>
            </a:r>
            <a:r>
              <a:rPr lang="es-ES" sz="1400" dirty="0" smtClean="0"/>
              <a:t>discutió, </a:t>
            </a:r>
            <a:r>
              <a:rPr lang="es-ES" sz="1400" dirty="0" smtClean="0"/>
              <a:t>por lo tanto, si es posible que por los mismos periodos fiscales y gravamen, puedan sucederse diversos actos determinativos y sancionatorios; o si por el contrario, </a:t>
            </a:r>
            <a:r>
              <a:rPr lang="es-ES" sz="1400" dirty="0" smtClean="0"/>
              <a:t>si la </a:t>
            </a:r>
            <a:r>
              <a:rPr lang="es-ES" sz="1400" dirty="0" smtClean="0"/>
              <a:t>AFIP se encuentra obligada a consolidar en un mismo acto administrativo la totalidad de los ajustes con relación a las operaciones auditadas durante la fiscalización. </a:t>
            </a:r>
          </a:p>
          <a:p>
            <a:pPr marL="0" indent="0" algn="just">
              <a:lnSpc>
                <a:spcPct val="80000"/>
              </a:lnSpc>
              <a:spcBef>
                <a:spcPts val="0"/>
              </a:spcBef>
              <a:buNone/>
            </a:pPr>
            <a:endParaRPr lang="es-ES" sz="1400" dirty="0" smtClean="0"/>
          </a:p>
          <a:p>
            <a:pPr marL="0" indent="0" algn="just">
              <a:lnSpc>
                <a:spcPct val="80000"/>
              </a:lnSpc>
              <a:buNone/>
            </a:pPr>
            <a:r>
              <a:rPr lang="es-ES" sz="1400" dirty="0" smtClean="0"/>
              <a:t>La Sala “C” del TFN decidió que no corresponde hacer lugar a la nulidad planteada, dado que en la primera de las resoluciones se dejó constancia del </a:t>
            </a:r>
            <a:r>
              <a:rPr lang="es-ES" sz="1400" b="1" i="1" dirty="0" smtClean="0"/>
              <a:t>carácter parcial</a:t>
            </a:r>
            <a:r>
              <a:rPr lang="es-ES" sz="1400" dirty="0" smtClean="0"/>
              <a:t> del ajuste efectuado, motivo por el cual el Fisco Nacional contaba con facultades jurídicas para determinar los ajustes cuestionados en autos. En efecto, el Tribunal recalcó que si bien en ambas resoluciones se determinó el mismo impuesto por los períodos 7/2007 a 6/2009; en la primera se impugnaron los pagos realizados al Instituto Provincial de Lotería y Casinos y a la Municipalidad de Almirante Brown; mientras que en la segunda resolución </a:t>
            </a:r>
            <a:r>
              <a:rPr lang="es-ES" sz="1400" dirty="0" smtClean="0"/>
              <a:t>se </a:t>
            </a:r>
            <a:r>
              <a:rPr lang="es-ES" sz="1400" dirty="0" smtClean="0"/>
              <a:t>impugnó el pago realizado a la firma </a:t>
            </a:r>
            <a:r>
              <a:rPr lang="es-ES" sz="1400" dirty="0" smtClean="0"/>
              <a:t>Vistamar</a:t>
            </a:r>
            <a:r>
              <a:rPr lang="es-ES" sz="1400" dirty="0" smtClean="0"/>
              <a:t> SA. Disconforme con dicho decisorio, la recurrente interpuso recurso de </a:t>
            </a:r>
            <a:r>
              <a:rPr lang="es-ES" sz="1400" dirty="0" smtClean="0"/>
              <a:t>apelación </a:t>
            </a:r>
            <a:r>
              <a:rPr lang="es-ES" sz="1400" dirty="0" smtClean="0"/>
              <a:t>por considerar que se había aplicado indebidamente  la excepción al Principio de Unicidad de la Determinación de Oficio del artículo 19, inciso a) de la ley 11.683, y de esta forma se efectuó una doble determinación por los mismos períodos y sobre el mismo contribuyente. Sostuvo que en el caso los aspectos verificados por la fiscalización eran idénticos a los abordados por el acto determinativo anterior y que al no haberse observado en aquella oportunidad esas operaciones, </a:t>
            </a:r>
            <a:r>
              <a:rPr lang="es-ES" sz="1400" dirty="0" smtClean="0"/>
              <a:t>inhibía </a:t>
            </a:r>
            <a:r>
              <a:rPr lang="es-ES" sz="1400" dirty="0" smtClean="0"/>
              <a:t>las facultades del fisco para efectuarlo ulteriormente, </a:t>
            </a:r>
            <a:r>
              <a:rPr lang="es-ES" sz="1400" dirty="0" smtClean="0"/>
              <a:t>máxime </a:t>
            </a:r>
            <a:r>
              <a:rPr lang="es-ES" sz="1400" dirty="0" smtClean="0"/>
              <a:t>cuando no surgieron nuevos elementos de juicio con posterioridad al dictado de la primer </a:t>
            </a:r>
            <a:r>
              <a:rPr lang="es-ES" sz="1400" dirty="0" smtClean="0"/>
              <a:t>determinación </a:t>
            </a:r>
            <a:r>
              <a:rPr lang="es-ES" sz="1400" dirty="0" smtClean="0"/>
              <a:t>de oficio, ni se demostró el error, omisión o dolo en la </a:t>
            </a:r>
            <a:r>
              <a:rPr lang="es-ES" sz="1400" dirty="0" smtClean="0"/>
              <a:t>exhibición </a:t>
            </a:r>
            <a:r>
              <a:rPr lang="es-ES" sz="1400" dirty="0" smtClean="0"/>
              <a:t>o consideración de los que sirvieron de base a la determinación anterior. </a:t>
            </a:r>
          </a:p>
          <a:p>
            <a:pPr marL="0" indent="0" algn="just">
              <a:lnSpc>
                <a:spcPct val="80000"/>
              </a:lnSpc>
              <a:buNone/>
            </a:pPr>
            <a:endParaRPr lang="es-AR" sz="1400" dirty="0" smtClean="0"/>
          </a:p>
          <a:p>
            <a:pPr marL="0" indent="0" algn="just">
              <a:lnSpc>
                <a:spcPct val="80000"/>
              </a:lnSpc>
              <a:spcBef>
                <a:spcPts val="0"/>
              </a:spcBef>
              <a:buNone/>
            </a:pPr>
            <a:r>
              <a:rPr lang="es-AR" sz="1400" b="1" dirty="0" smtClean="0"/>
              <a:t>Sentencia:</a:t>
            </a:r>
            <a:r>
              <a:rPr lang="es-ES" sz="1400" b="1" dirty="0" smtClean="0"/>
              <a:t> </a:t>
            </a:r>
            <a:r>
              <a:rPr lang="es-ES" sz="1400" dirty="0" smtClean="0"/>
              <a:t>La Sala II de la CNCAF </a:t>
            </a:r>
            <a:r>
              <a:rPr lang="es-ES" sz="1400" dirty="0" smtClean="0"/>
              <a:t>desestimó </a:t>
            </a:r>
            <a:r>
              <a:rPr lang="es-ES" sz="1400" dirty="0" smtClean="0"/>
              <a:t>el planteo, pues, conforme se desprende de la primera resolución determinativa se dejó expresa constancia, a los efectos dispuestos en el art. 19 de la ley 11.683, que la determinación era parcial, y </a:t>
            </a:r>
            <a:r>
              <a:rPr lang="es-ES" sz="1400" dirty="0" smtClean="0"/>
              <a:t>abarcaba </a:t>
            </a:r>
            <a:r>
              <a:rPr lang="es-ES" sz="1400" dirty="0" smtClean="0"/>
              <a:t>sólo los aspectos a los cuales se </a:t>
            </a:r>
            <a:r>
              <a:rPr lang="es-ES" sz="1400" dirty="0" smtClean="0"/>
              <a:t>hizo mención, teniendo en cuenta la </a:t>
            </a:r>
            <a:r>
              <a:rPr lang="es-ES" sz="1400" dirty="0" smtClean="0"/>
              <a:t>legislación vigente al momento de los hechos y </a:t>
            </a:r>
            <a:r>
              <a:rPr lang="es-ES" sz="1400" b="1" dirty="0" smtClean="0"/>
              <a:t>los elementos de juicio </a:t>
            </a:r>
            <a:r>
              <a:rPr lang="es-ES" sz="1400" b="1" dirty="0" smtClean="0"/>
              <a:t>con los que contaba. </a:t>
            </a:r>
            <a:r>
              <a:rPr lang="es-ES" sz="1400" dirty="0" smtClean="0"/>
              <a:t>El </a:t>
            </a:r>
            <a:r>
              <a:rPr lang="es-ES" sz="1400" dirty="0" smtClean="0"/>
              <a:t>Fisco se </a:t>
            </a:r>
            <a:r>
              <a:rPr lang="es-ES" sz="1400" dirty="0" smtClean="0"/>
              <a:t>encontraba </a:t>
            </a:r>
            <a:r>
              <a:rPr lang="es-ES" sz="1400" dirty="0" smtClean="0"/>
              <a:t>facultado para dictar un nuevo ajuste, lo que no importó soslayar principio ni garantía alguna. Lo curioso del caso es que ni el </a:t>
            </a:r>
            <a:r>
              <a:rPr lang="es-ES" sz="1400" dirty="0" smtClean="0"/>
              <a:t>TFN, </a:t>
            </a:r>
            <a:r>
              <a:rPr lang="es-ES" sz="1400" dirty="0" smtClean="0"/>
              <a:t>ni la </a:t>
            </a:r>
            <a:r>
              <a:rPr lang="es-ES" sz="1400" dirty="0" smtClean="0"/>
              <a:t>Cámara, </a:t>
            </a:r>
            <a:r>
              <a:rPr lang="es-ES" sz="1400" dirty="0" smtClean="0"/>
              <a:t>analizan en concreto si la AFIP contaba o no, al cierre de la primer determinación, con los elementos para impugnar los pagos a </a:t>
            </a:r>
            <a:r>
              <a:rPr lang="es-ES" sz="1400" dirty="0" smtClean="0"/>
              <a:t>Vistamar</a:t>
            </a:r>
            <a:r>
              <a:rPr lang="es-ES" sz="1400" dirty="0" smtClean="0"/>
              <a:t> S.A.  </a:t>
            </a:r>
            <a:r>
              <a:rPr lang="es-AR" sz="1400" b="1" dirty="0" smtClean="0"/>
              <a:t>Jurisprudencia </a:t>
            </a:r>
            <a:r>
              <a:rPr lang="es-AR" sz="1400" b="1" dirty="0" smtClean="0"/>
              <a:t>vinculada:</a:t>
            </a:r>
            <a:r>
              <a:rPr lang="es-ES" sz="1400" b="1" dirty="0" smtClean="0"/>
              <a:t> </a:t>
            </a:r>
            <a:r>
              <a:rPr lang="es-ES" sz="1400" dirty="0" smtClean="0">
                <a:solidFill>
                  <a:prstClr val="black"/>
                </a:solidFill>
              </a:rPr>
              <a:t>En idéntico sentido se expidió la Sala II de la CNACAF en el fallo </a:t>
            </a:r>
            <a:r>
              <a:rPr lang="pt-BR" sz="1400" dirty="0" smtClean="0"/>
              <a:t>“</a:t>
            </a:r>
            <a:r>
              <a:rPr lang="pt-BR" sz="1400" dirty="0" smtClean="0"/>
              <a:t>Sbasseiro</a:t>
            </a:r>
            <a:r>
              <a:rPr lang="pt-BR" sz="1400" dirty="0" smtClean="0"/>
              <a:t>, Oscar R.” (03/04/2019).</a:t>
            </a:r>
            <a:endParaRPr lang="es-ES" sz="1400" b="1" dirty="0" smtClean="0"/>
          </a:p>
        </p:txBody>
      </p:sp>
      <p:sp>
        <p:nvSpPr>
          <p:cNvPr id="3" name="Título 2"/>
          <p:cNvSpPr>
            <a:spLocks noGrp="1"/>
          </p:cNvSpPr>
          <p:nvPr>
            <p:ph type="title"/>
          </p:nvPr>
        </p:nvSpPr>
        <p:spPr/>
        <p:txBody>
          <a:bodyPr>
            <a:normAutofit/>
          </a:bodyPr>
          <a:lstStyle/>
          <a:p>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“BINGO ADROGUÉ S.A. c/ DGI s/ Recurso Directo de Organismo Externo”</a:t>
            </a:r>
            <a: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r>
            <a:br>
              <a:rPr lang="en-US"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n-US" sz="1800" cap="none" dirty="0">
                <a:ln w="1905"/>
              </a:rPr>
              <a:t>Cámara </a:t>
            </a:r>
            <a:r>
              <a:rPr lang="en-US" sz="1800" cap="none" dirty="0" smtClean="0">
                <a:ln w="1905"/>
              </a:rPr>
              <a:t>Contencioso Administrativo Federal, </a:t>
            </a:r>
            <a:r>
              <a:rPr lang="en-US" sz="1800" cap="none" dirty="0">
                <a:ln w="1905"/>
              </a:rPr>
              <a:t>Sala </a:t>
            </a:r>
            <a:r>
              <a:rPr lang="en-US" sz="1800" cap="none" dirty="0" smtClean="0">
                <a:ln w="1905"/>
              </a:rPr>
              <a:t>II</a:t>
            </a:r>
            <a:r>
              <a:rPr lang="en-US" sz="1800" cap="none" dirty="0">
                <a:ln w="1905"/>
              </a:rPr>
              <a:t/>
            </a:r>
            <a:br>
              <a:rPr lang="en-US" sz="1800" cap="none" dirty="0">
                <a:ln w="1905"/>
              </a:rPr>
            </a:br>
            <a:r>
              <a:rPr lang="en-US" sz="1800" cap="none" dirty="0" smtClean="0">
                <a:ln w="1905"/>
              </a:rPr>
              <a:t>08/09/2020</a:t>
            </a:r>
            <a:r>
              <a:rPr lang="en-US"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t>
            </a:r>
            <a:endParaRPr lang="es-ES" sz="1800" dirty="0"/>
          </a:p>
        </p:txBody>
      </p:sp>
      <p:sp>
        <p:nvSpPr>
          <p:cNvPr id="4" name="Subtítulo 3"/>
          <p:cNvSpPr>
            <a:spLocks noGrp="1"/>
          </p:cNvSpPr>
          <p:nvPr>
            <p:ph type="subTitle" idx="13"/>
          </p:nvPr>
        </p:nvSpPr>
        <p:spPr>
          <a:xfrm>
            <a:off x="4791180" y="1068030"/>
            <a:ext cx="7400821" cy="635045"/>
          </a:xfrm>
        </p:spPr>
        <p:txBody>
          <a:bodyPr>
            <a:normAutofit/>
          </a:bodyPr>
          <a:lstStyle/>
          <a:p>
            <a:r>
              <a:rPr lang="es-ES" sz="1800" b="1" cap="none" dirty="0" smtClean="0">
                <a:ln w="1905"/>
                <a:solidFill>
                  <a:srgbClr val="000000"/>
                </a:solidFill>
                <a:effectLst>
                  <a:innerShdw blurRad="69850" dist="43180" dir="5400000">
                    <a:srgbClr val="000000">
                      <a:alpha val="65000"/>
                    </a:srgbClr>
                  </a:innerShdw>
                </a:effectLst>
              </a:rPr>
              <a:t> </a:t>
            </a:r>
            <a:r>
              <a:rPr lang="es-ES" sz="1800" b="1" cap="none" dirty="0" smtClean="0">
                <a:ln w="1905"/>
                <a:solidFill>
                  <a:srgbClr val="000000"/>
                </a:solidFill>
                <a:effectLst>
                  <a:innerShdw blurRad="69850" dist="43180" dir="5400000">
                    <a:srgbClr val="000000">
                      <a:alpha val="65000"/>
                    </a:srgbClr>
                  </a:innerShdw>
                </a:effectLst>
              </a:rPr>
              <a:t>Impuesto sobre Débitos y Créditos Bancarios. </a:t>
            </a:r>
            <a:r>
              <a:rPr lang="es-ES" sz="1800" b="1" cap="none" dirty="0" smtClean="0">
                <a:ln w="1905"/>
                <a:solidFill>
                  <a:srgbClr val="000000"/>
                </a:solidFill>
                <a:effectLst>
                  <a:innerShdw blurRad="69850" dist="43180" dir="5400000">
                    <a:srgbClr val="000000">
                      <a:alpha val="65000"/>
                    </a:srgbClr>
                  </a:innerShdw>
                </a:effectLst>
              </a:rPr>
              <a:t>Determinación de Oficio carácter parcial. Principio de Unicidad.</a:t>
            </a:r>
            <a:endParaRPr lang="es-ES" sz="1800" dirty="0"/>
          </a:p>
        </p:txBody>
      </p:sp>
      <p:sp>
        <p:nvSpPr>
          <p:cNvPr id="6" name="CuadroTexto 5"/>
          <p:cNvSpPr txBox="1"/>
          <p:nvPr/>
        </p:nvSpPr>
        <p:spPr>
          <a:xfrm>
            <a:off x="173175" y="952568"/>
            <a:ext cx="2183929" cy="400110"/>
          </a:xfrm>
          <a:prstGeom prst="rect">
            <a:avLst/>
          </a:prstGeom>
          <a:noFill/>
        </p:spPr>
        <p:txBody>
          <a:bodyPr wrap="square" rtlCol="0">
            <a:spAutoFit/>
          </a:bodyPr>
          <a:lstStyle/>
          <a:p>
            <a:pPr algn="ctr"/>
            <a:r>
              <a:rPr lang="en-US" sz="1000" dirty="0">
                <a:solidFill>
                  <a:srgbClr val="FFFFFF"/>
                </a:solidFill>
              </a:rPr>
              <a:t>Expositor: María Eugenia Bianchi</a:t>
            </a:r>
          </a:p>
          <a:p>
            <a:pPr algn="ctr"/>
            <a:r>
              <a:rPr lang="en-US" sz="1000" dirty="0">
                <a:solidFill>
                  <a:srgbClr val="FFFFFF"/>
                </a:solidFill>
              </a:rPr>
              <a:t>bianchi@estudiobnc.com.ar</a:t>
            </a:r>
          </a:p>
        </p:txBody>
      </p:sp>
    </p:spTree>
    <p:extLst>
      <p:ext uri="{BB962C8B-B14F-4D97-AF65-F5344CB8AC3E}">
        <p14:creationId xmlns:p14="http://schemas.microsoft.com/office/powerpoint/2010/main" val="291539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728" y="1895513"/>
            <a:ext cx="11639681" cy="4825964"/>
          </a:xfrm>
        </p:spPr>
        <p:txBody>
          <a:bodyPr>
            <a:noAutofit/>
          </a:bodyPr>
          <a:lstStyle/>
          <a:p>
            <a:pPr marL="0" indent="0" algn="just">
              <a:spcBef>
                <a:spcPts val="0"/>
              </a:spcBef>
              <a:buNone/>
            </a:pPr>
            <a:r>
              <a:rPr lang="es-AR" sz="1400" b="1" dirty="0" smtClean="0"/>
              <a:t>Hechos: </a:t>
            </a:r>
            <a:r>
              <a:rPr lang="es-AR" sz="1400" dirty="0" smtClean="0"/>
              <a:t>Bus Televisión SA, productora del programa televisivo “Sábado Bus”, </a:t>
            </a:r>
            <a:r>
              <a:rPr lang="es-AR" sz="1400" dirty="0" smtClean="0"/>
              <a:t>computó </a:t>
            </a:r>
            <a:r>
              <a:rPr lang="es-AR" sz="1400" dirty="0" smtClean="0"/>
              <a:t>el crédito fiscal producto de las operaciones de compra de automóviles que entrega como premios a los participantes del show. </a:t>
            </a:r>
            <a:r>
              <a:rPr lang="es-AR" sz="1400" dirty="0" smtClean="0"/>
              <a:t>Entendió </a:t>
            </a:r>
            <a:r>
              <a:rPr lang="es-AR" sz="1400" dirty="0" smtClean="0"/>
              <a:t>que los automóviles revestían el carácter de “insumo” en su actividad, en tanto el premio </a:t>
            </a:r>
            <a:r>
              <a:rPr lang="es-AR" sz="1400" dirty="0" smtClean="0"/>
              <a:t>constituía </a:t>
            </a:r>
            <a:r>
              <a:rPr lang="es-AR" sz="1400" dirty="0" smtClean="0"/>
              <a:t>una de las motivaciones para que los invitados concurriesen al programa, siendo un elemento </a:t>
            </a:r>
            <a:r>
              <a:rPr lang="es-AR" sz="1400" dirty="0" smtClean="0"/>
              <a:t>esencial de su actividad. </a:t>
            </a:r>
            <a:r>
              <a:rPr lang="es-AR" sz="1400" dirty="0" smtClean="0"/>
              <a:t>La sociedad contabilizó la adquisición de los referidos automóviles como </a:t>
            </a:r>
            <a:r>
              <a:rPr lang="es-AR" sz="1400" b="1" i="1" dirty="0" smtClean="0"/>
              <a:t>gastos del ejercicio</a:t>
            </a:r>
            <a:r>
              <a:rPr lang="es-AR" sz="1400" dirty="0" smtClean="0"/>
              <a:t>, dado que interpretó que no se trataban de bienes de uso, ni de bienes de cambio. </a:t>
            </a:r>
          </a:p>
          <a:p>
            <a:pPr marL="0" indent="0" algn="just">
              <a:spcBef>
                <a:spcPts val="0"/>
              </a:spcBef>
              <a:buNone/>
            </a:pPr>
            <a:endParaRPr lang="es-AR" sz="1400" dirty="0" smtClean="0"/>
          </a:p>
          <a:p>
            <a:pPr marL="0" indent="0" algn="just">
              <a:spcBef>
                <a:spcPts val="0"/>
              </a:spcBef>
              <a:buNone/>
            </a:pPr>
            <a:r>
              <a:rPr lang="es-AR" sz="1400" dirty="0" smtClean="0"/>
              <a:t>La AFIP </a:t>
            </a:r>
            <a:r>
              <a:rPr lang="es-AR" sz="1400" dirty="0" smtClean="0"/>
              <a:t>impugnó </a:t>
            </a:r>
            <a:r>
              <a:rPr lang="es-AR" sz="1400" dirty="0" smtClean="0"/>
              <a:t>el </a:t>
            </a:r>
            <a:r>
              <a:rPr lang="es-AR" sz="1400" dirty="0" smtClean="0"/>
              <a:t>cómputo </a:t>
            </a:r>
            <a:r>
              <a:rPr lang="es-AR" sz="1400" dirty="0" smtClean="0"/>
              <a:t>y sostuvo </a:t>
            </a:r>
            <a:r>
              <a:rPr lang="es-AR" sz="1400" dirty="0" smtClean="0"/>
              <a:t>que, </a:t>
            </a:r>
            <a:r>
              <a:rPr lang="es-AR" sz="1400" dirty="0" smtClean="0"/>
              <a:t>para su </a:t>
            </a:r>
            <a:r>
              <a:rPr lang="es-AR" sz="1400" dirty="0" smtClean="0"/>
              <a:t>procedencia, </a:t>
            </a:r>
            <a:r>
              <a:rPr lang="es-AR" sz="1400" dirty="0" smtClean="0"/>
              <a:t>la Ley del IVA exige que el crédito fiscal se encuentre vinculado con la actividad gravada, en forma tal que sea necesario para la producción del bien o servicio. La AFIP sostuvo que los automóviles no revisten el carácter de bienes de cambio, puesto que la actividad gravada no tiene por objeto la transacción comercial de rodados para la obtención de bienes económicos; ni forman parte de los bienes de uso, ya que se afectan como premio y se entregan sin uso alguno (0km). </a:t>
            </a:r>
            <a:r>
              <a:rPr lang="es-AR" sz="1400" dirty="0"/>
              <a:t>N</a:t>
            </a:r>
            <a:r>
              <a:rPr lang="es-AR" sz="1400" dirty="0" smtClean="0"/>
              <a:t>egó que constituyera un insumo, porque el automóvil ingresa al proceso económico sin sufrir ningún tipo de transformación y no se verifica la condición de “</a:t>
            </a:r>
            <a:r>
              <a:rPr lang="es-AR" sz="1400" dirty="0" smtClean="0"/>
              <a:t>necesariedad</a:t>
            </a:r>
            <a:r>
              <a:rPr lang="es-AR" sz="1400" dirty="0" smtClean="0"/>
              <a:t>” porque podrían ser reemplazados por cualquier otro tipo de premio.</a:t>
            </a:r>
          </a:p>
          <a:p>
            <a:pPr marL="0" indent="0" algn="just">
              <a:spcBef>
                <a:spcPts val="0"/>
              </a:spcBef>
              <a:buNone/>
            </a:pPr>
            <a:endParaRPr lang="es-AR" sz="1400" dirty="0" smtClean="0"/>
          </a:p>
          <a:p>
            <a:pPr marL="0" indent="0" algn="just">
              <a:spcBef>
                <a:spcPts val="0"/>
              </a:spcBef>
              <a:buNone/>
            </a:pPr>
            <a:r>
              <a:rPr lang="es-AR" sz="1400" dirty="0" smtClean="0"/>
              <a:t>El </a:t>
            </a:r>
            <a:r>
              <a:rPr lang="es-AR" sz="1400" dirty="0" smtClean="0"/>
              <a:t>TFN, Sala A (10/08/2019) </a:t>
            </a:r>
            <a:r>
              <a:rPr lang="es-AR" sz="1400" dirty="0" smtClean="0"/>
              <a:t>por mayoría, revocó la determinación. Sostuvo que el art. 12 de la Ley del IVA incorporo con la Ley 24.475 restricciones al computo de créditos fiscales mediante la creación de una ficción legal que vulnera el principio general del gravamen, dispuesto en el segundo párrafo del inciso a) del articulo 12, que condiciona el computo del </a:t>
            </a:r>
            <a:r>
              <a:rPr lang="es-AR" sz="1400" dirty="0" smtClean="0"/>
              <a:t>Crédito </a:t>
            </a:r>
            <a:r>
              <a:rPr lang="es-AR" sz="1400" dirty="0" smtClean="0"/>
              <a:t>Fiscal a que aquel se vincule con operaciones gravadas, cualquiera sea la etapa de su aplicación. Como excepción a esa regla, se prohíbe el computo de los créditos originados en ciertas compras, importaciones, locaciones y prestaciones “suponiendo” que no se vinculan con la actividad. En el caso de automóviles, si no resultan ser un bien de cambio o un bien de uso, se </a:t>
            </a:r>
            <a:r>
              <a:rPr lang="es-AR" sz="1400" dirty="0" smtClean="0"/>
              <a:t>ficciona</a:t>
            </a:r>
            <a:r>
              <a:rPr lang="es-AR" sz="1400" dirty="0" smtClean="0"/>
              <a:t> su destino para uso particular. Sin embargo, haciendo caso omiso de dicha norma, el Tribunal </a:t>
            </a:r>
            <a:r>
              <a:rPr lang="es-AR" sz="1400" dirty="0" smtClean="0"/>
              <a:t>entendió </a:t>
            </a:r>
            <a:r>
              <a:rPr lang="es-AR" sz="1400" dirty="0" smtClean="0"/>
              <a:t>que si el automóvil no forma parte de ningún rubro del activo de la sociedad, corresponde considerar que se trata de una partida de resultado negativo, de un costo o un gasto vinculado con los ingresos gravados, siendo por ello computable.</a:t>
            </a:r>
          </a:p>
          <a:p>
            <a:pPr marL="0" indent="0" algn="just">
              <a:spcBef>
                <a:spcPts val="0"/>
              </a:spcBef>
              <a:buNone/>
            </a:pPr>
            <a:endParaRPr lang="es-AR" sz="1400" dirty="0" smtClean="0"/>
          </a:p>
          <a:p>
            <a:pPr marL="0" indent="0" algn="just">
              <a:spcBef>
                <a:spcPts val="0"/>
              </a:spcBef>
              <a:buNone/>
            </a:pPr>
            <a:r>
              <a:rPr lang="es-AR" sz="1400" b="1" dirty="0" smtClean="0"/>
              <a:t>Sentencia: </a:t>
            </a:r>
            <a:r>
              <a:rPr lang="es-AR" sz="1400" dirty="0" smtClean="0"/>
              <a:t>La Alzada revocó la sentencia del TFN y confirmó la pretensión fiscal. Sostuvo que </a:t>
            </a:r>
            <a:r>
              <a:rPr lang="es-AR" sz="1400" b="1" dirty="0" smtClean="0"/>
              <a:t>en materia de adquisición de vehículos no resulta solo aplicable la regla general del artículo 12 de la ley del IVA, que exige la “vinculación” con la actividad gravada</a:t>
            </a:r>
            <a:r>
              <a:rPr lang="es-AR" sz="1400" dirty="0" smtClean="0"/>
              <a:t>. La citada ley ha establecido una especial exigencia en relación con estos bienes en particular, y en el caso de autos, </a:t>
            </a:r>
            <a:r>
              <a:rPr lang="es-AR" sz="1400" b="1" dirty="0" smtClean="0"/>
              <a:t>lo que habría que verificar sería que “la explotación [de los vehículos] constituya el objetivo principal de la actividad gravada”. La Alzada no analizo si la ficción legal resultaba razonable en el caso concreto, pese a que de las probanzas de la causa surge que los vehículos no se adquirieron para “uso personal o particular desvinculado de la actividad gravada”.</a:t>
            </a:r>
            <a:endParaRPr lang="en-US" sz="1400" b="1" dirty="0" smtClean="0"/>
          </a:p>
        </p:txBody>
      </p:sp>
      <p:sp>
        <p:nvSpPr>
          <p:cNvPr id="6" name="Slide Number Placeholder 5"/>
          <p:cNvSpPr>
            <a:spLocks noGrp="1"/>
          </p:cNvSpPr>
          <p:nvPr>
            <p:ph type="sldNum" sz="quarter" idx="12"/>
          </p:nvPr>
        </p:nvSpPr>
        <p:spPr/>
        <p:txBody>
          <a:bodyPr/>
          <a:lstStyle/>
          <a:p>
            <a:fld id="{0FA269BB-9CF1-436E-9ADF-E46804694E4E}" type="slidenum">
              <a:rPr lang="en-US" smtClean="0"/>
              <a:pPr/>
              <a:t>7</a:t>
            </a:fld>
            <a:endParaRPr lang="en-US" dirty="0"/>
          </a:p>
        </p:txBody>
      </p:sp>
      <p:sp>
        <p:nvSpPr>
          <p:cNvPr id="2" name="Title 1"/>
          <p:cNvSpPr>
            <a:spLocks noGrp="1"/>
          </p:cNvSpPr>
          <p:nvPr>
            <p:ph type="title"/>
          </p:nvPr>
        </p:nvSpPr>
        <p:spPr>
          <a:xfrm>
            <a:off x="1642749" y="636861"/>
            <a:ext cx="10434451" cy="605595"/>
          </a:xfrm>
        </p:spPr>
        <p:txBody>
          <a:bodyPr>
            <a:normAutofit fontScale="90000"/>
          </a:bodyPr>
          <a:lstStyle/>
          <a:p>
            <a:r>
              <a:rPr lang="es-AR" sz="1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BUS TELEVISIÓN S.A. c/ DGI s/ Recurso Directo de Organismo Externo”</a:t>
            </a:r>
            <a:b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2000" cap="none" dirty="0" smtClean="0">
                <a:ln w="1905"/>
              </a:rPr>
              <a:t>Cámara Contencioso Administrativo Federal, Sala III </a:t>
            </a:r>
            <a:br>
              <a:rPr lang="es-AR" sz="2000" cap="none" dirty="0" smtClean="0">
                <a:ln w="1905"/>
              </a:rPr>
            </a:br>
            <a:r>
              <a:rPr lang="es-AR" sz="2000" cap="none" dirty="0" smtClean="0">
                <a:ln w="1905"/>
              </a:rPr>
              <a:t>19/08/2020</a:t>
            </a:r>
            <a:br>
              <a:rPr lang="es-AR" sz="2000" cap="none" dirty="0" smtClean="0">
                <a:ln w="1905"/>
              </a:rPr>
            </a:br>
            <a: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r>
            <a:br>
              <a:rPr lang="es-AR" sz="2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endParaRPr lang="es-AR" sz="2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858524" y="1043388"/>
            <a:ext cx="7333476" cy="644666"/>
          </a:xfrm>
        </p:spPr>
        <p:txBody>
          <a:bodyPr>
            <a:normAutofit/>
          </a:bodyPr>
          <a:lstStyle/>
          <a:p>
            <a:pPr algn="ctr"/>
            <a:r>
              <a:rPr lang="es-AR" sz="1600" b="1" cap="none" dirty="0" smtClean="0">
                <a:ln w="1905"/>
                <a:solidFill>
                  <a:srgbClr val="000000"/>
                </a:solidFill>
                <a:effectLst>
                  <a:innerShdw blurRad="69850" dist="43180" dir="5400000">
                    <a:srgbClr val="000000">
                      <a:alpha val="65000"/>
                    </a:srgbClr>
                  </a:innerShdw>
                </a:effectLst>
              </a:rPr>
              <a:t>IVA. Crédito Fiscal. Automóviles. </a:t>
            </a:r>
            <a:r>
              <a:rPr lang="es-AR" sz="1600" b="1" cap="none" dirty="0" smtClean="0">
                <a:ln w="1905"/>
                <a:solidFill>
                  <a:srgbClr val="000000"/>
                </a:solidFill>
                <a:effectLst>
                  <a:innerShdw blurRad="69850" dist="43180" dir="5400000">
                    <a:srgbClr val="000000">
                      <a:alpha val="65000"/>
                    </a:srgbClr>
                  </a:innerShdw>
                </a:effectLst>
              </a:rPr>
              <a:t>Vinculación </a:t>
            </a:r>
            <a:r>
              <a:rPr lang="es-AR" sz="1600" b="1" cap="none" dirty="0" smtClean="0">
                <a:ln w="1905"/>
                <a:solidFill>
                  <a:srgbClr val="000000"/>
                </a:solidFill>
                <a:effectLst>
                  <a:innerShdw blurRad="69850" dist="43180" dir="5400000">
                    <a:srgbClr val="000000">
                      <a:alpha val="65000"/>
                    </a:srgbClr>
                  </a:innerShdw>
                </a:effectLst>
              </a:rPr>
              <a:t>con la actividad gravada pero no es el objeto principal de la misma.</a:t>
            </a:r>
            <a:endParaRPr lang="es-AR" sz="1600" b="1" cap="none" dirty="0">
              <a:ln w="1905"/>
              <a:solidFill>
                <a:srgbClr val="0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24942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644" y="1727971"/>
            <a:ext cx="11834034" cy="4864740"/>
          </a:xfrm>
        </p:spPr>
        <p:txBody>
          <a:bodyPr>
            <a:noAutofit/>
          </a:bodyPr>
          <a:lstStyle/>
          <a:p>
            <a:pPr marL="0" indent="0" algn="just">
              <a:buNone/>
            </a:pPr>
            <a:r>
              <a:rPr lang="es-ES" sz="1400" b="1" dirty="0" smtClean="0"/>
              <a:t>Hechos: </a:t>
            </a:r>
            <a:r>
              <a:rPr lang="es-AR" sz="1400" dirty="0" smtClean="0"/>
              <a:t>La Sala A del </a:t>
            </a:r>
            <a:r>
              <a:rPr lang="es-AR" sz="1400" dirty="0" smtClean="0"/>
              <a:t>TFN (24/04/19) declaró </a:t>
            </a:r>
            <a:r>
              <a:rPr lang="es-AR" sz="1400" dirty="0" smtClean="0"/>
              <a:t>la nulidad de la resolución que impuso multa por defraudación por las salidas no documentadas originadas en una serie de facturas apócrifas que fueron impugnadas por la AFIP, cuyos importes –a partir de la fiscalización realizada- fueron rectificados por la sociedad. Para así decidir, el Tribunal señaló que “más allá de las regulaciones establecidas en la RG 893 del 11/09/2000, que contempla la forma de determinación e ingreso del gravamen en cuestión, establece plazos y formas de ingreso, ésta no instrumenta una declaración jurada a presentar por los contribuyentes y responsables, toda vez que tanto aquellas como las boletas de depósito, si bien cumplen la función de exteriorizar al Fisco el cumplimiento de una obligación tributaria, lo cierto es que la naturaleza de unos y otros instrumentos es distinta”. Agregó que tampoco se verificaban los supuestos para que la boleta de deuda fuera asimilada a una declaración. Por otro lado, también se señaló que de acuerdo con el criterio sostenido por ese Tribunal, las “salidas no documentadas” no constituyen un ilícito tributario tipificado en la figura de la defraudación prevista en la norma que se aplica.</a:t>
            </a:r>
            <a:endParaRPr lang="es-ES" sz="1400" dirty="0" smtClean="0"/>
          </a:p>
          <a:p>
            <a:pPr marL="0" indent="0" algn="just">
              <a:buNone/>
            </a:pPr>
            <a:r>
              <a:rPr lang="es-ES" sz="1400" b="1" dirty="0" smtClean="0"/>
              <a:t>Sentencia: </a:t>
            </a:r>
            <a:r>
              <a:rPr lang="es-ES" sz="1400" dirty="0" smtClean="0"/>
              <a:t>La Alzada revoco el pronunciamiento remitiéndose a la doctrina que emana de los precedentes “</a:t>
            </a:r>
            <a:r>
              <a:rPr lang="es-ES" sz="1400" dirty="0" smtClean="0"/>
              <a:t>D’Ingianti</a:t>
            </a:r>
            <a:r>
              <a:rPr lang="es-ES" sz="1400" dirty="0" smtClean="0"/>
              <a:t>, Rosario Vicente” (12/10/2010) y “</a:t>
            </a:r>
            <a:r>
              <a:rPr lang="es-ES" sz="1400" dirty="0" smtClean="0"/>
              <a:t>Ricigliano</a:t>
            </a:r>
            <a:r>
              <a:rPr lang="es-ES" sz="1400" dirty="0" smtClean="0"/>
              <a:t>, Luis Eduardo” (15/02/2011), atento que </a:t>
            </a:r>
            <a:r>
              <a:rPr lang="es-ES" sz="1400" b="1" dirty="0" smtClean="0"/>
              <a:t>al momento de perfeccionarse los hechos imponibles cuestionados por el Fisco, la forma y plazos para la presentación de la DDJJ se encontraban debidamente regulados por la RG 893/2000, motivo por el cual la conducta reprochada encuadra en el tipo </a:t>
            </a:r>
            <a:r>
              <a:rPr lang="es-ES" sz="1400" b="1" dirty="0" smtClean="0"/>
              <a:t>infraccional</a:t>
            </a:r>
            <a:r>
              <a:rPr lang="es-ES" sz="1400" dirty="0" smtClean="0"/>
              <a:t>. Ello </a:t>
            </a:r>
            <a:r>
              <a:rPr lang="es-ES" sz="1400" dirty="0" smtClean="0"/>
              <a:t>así, </a:t>
            </a:r>
            <a:r>
              <a:rPr lang="es-ES" sz="1400" dirty="0" smtClean="0"/>
              <a:t>se devolvió la causa al TFN para que se pronuncie sobre el fondo de la cuestión, es decir, para que examine si se hallan reunidas las condiciones para establecer si resulta ajustada a derecho la </a:t>
            </a:r>
            <a:r>
              <a:rPr lang="es-ES" sz="1400" b="1" i="1" dirty="0" smtClean="0"/>
              <a:t>calificación dolosa </a:t>
            </a:r>
            <a:r>
              <a:rPr lang="es-ES" sz="1400" dirty="0" smtClean="0"/>
              <a:t>que le dio el Fisco a la conducta (el TFN deberá analizar si de las pruebas arrimadas surge una maniobra dolosa consistente en la deducción de gastos sobre la base de documentación apócrifa), pues tales aspectos no fueron tratados en la sentencia.</a:t>
            </a:r>
          </a:p>
          <a:p>
            <a:pPr marL="0" indent="0" algn="just">
              <a:buNone/>
            </a:pPr>
            <a:r>
              <a:rPr lang="es-ES" sz="1400" dirty="0" smtClean="0"/>
              <a:t>Del voto en minoría del Dr. </a:t>
            </a:r>
            <a:r>
              <a:rPr lang="es-ES" sz="1400" dirty="0" smtClean="0"/>
              <a:t>Treacy</a:t>
            </a:r>
            <a:r>
              <a:rPr lang="es-ES" sz="1400" dirty="0" smtClean="0"/>
              <a:t> surge otra critica de índole procesal: Considera que el TFN no tuvo en cuenta que la actora había presentado declaraciones juradas rectificativas, reconociendo el carácter apócrifo de los documentos y que no expuso en su recurso los argumentos que recoge el fallo. Sostuvo el magistrado que el art. 164 de la Ley 11.683 en cuanto brinda al Tribunal “amplias facultades para establecer la verdad de los hechos y resolver el caso independientemente de lo alegado por las partes”, </a:t>
            </a:r>
            <a:r>
              <a:rPr lang="es-ES" sz="1400" b="1" dirty="0" smtClean="0"/>
              <a:t>no habilita a prescindir de los argumentos brindados por las propias partes</a:t>
            </a:r>
            <a:r>
              <a:rPr lang="es-ES" sz="1400" dirty="0" smtClean="0"/>
              <a:t>, porque ello importaría una violación al principio de congruencia de raigambre constitucional porque esta ligado a la garantía de defensa en juicio. En ese sentido ver Sala IV, “</a:t>
            </a:r>
            <a:r>
              <a:rPr lang="es-ES" sz="1400" dirty="0" smtClean="0"/>
              <a:t>Texpo</a:t>
            </a:r>
            <a:r>
              <a:rPr lang="es-ES" sz="1400" dirty="0" smtClean="0"/>
              <a:t> S.A.” (7/8/2001) y Sala II “Surplus” (26/06/12).</a:t>
            </a:r>
          </a:p>
          <a:p>
            <a:pPr marL="0" lvl="0" indent="0" algn="just">
              <a:buNone/>
            </a:pPr>
            <a:r>
              <a:rPr lang="es-ES" sz="1400" b="1" dirty="0" smtClean="0">
                <a:solidFill>
                  <a:prstClr val="black"/>
                </a:solidFill>
              </a:rPr>
              <a:t>Fallos vinculados: </a:t>
            </a:r>
            <a:r>
              <a:rPr lang="es-ES" sz="1400" dirty="0" smtClean="0">
                <a:solidFill>
                  <a:prstClr val="black"/>
                </a:solidFill>
              </a:rPr>
              <a:t>En idéntico sentido se expidió la Sala V de la CACAF en “</a:t>
            </a:r>
            <a:r>
              <a:rPr lang="es-ES" sz="1400" dirty="0" smtClean="0"/>
              <a:t>Constructora Sudamericana S.R.L.” (17/11/2016), “</a:t>
            </a:r>
            <a:r>
              <a:rPr lang="es-ES" sz="1400" dirty="0" smtClean="0"/>
              <a:t>Solicon</a:t>
            </a:r>
            <a:r>
              <a:rPr lang="es-ES" sz="1400" dirty="0" smtClean="0"/>
              <a:t> S.A.”(14/06/2016), “Tango New </a:t>
            </a:r>
            <a:r>
              <a:rPr lang="es-ES" sz="1400" dirty="0" smtClean="0"/>
              <a:t>Age</a:t>
            </a:r>
            <a:r>
              <a:rPr lang="es-ES" sz="1400" dirty="0" smtClean="0"/>
              <a:t> S.R.L.” (01/09/2015), “</a:t>
            </a:r>
            <a:r>
              <a:rPr lang="es-ES" sz="1400" dirty="0" smtClean="0"/>
              <a:t>Land</a:t>
            </a:r>
            <a:r>
              <a:rPr lang="es-ES" sz="1400" dirty="0" smtClean="0"/>
              <a:t> Trading S.A.” (04/03/2015), e “</a:t>
            </a:r>
            <a:r>
              <a:rPr lang="es-ES" sz="1400" dirty="0" smtClean="0"/>
              <a:t>Irazoqui</a:t>
            </a:r>
            <a:r>
              <a:rPr lang="es-ES" sz="1400" dirty="0" smtClean="0"/>
              <a:t>, Juan Carlos” (08/07/2015), entre otros.</a:t>
            </a:r>
            <a:endParaRPr lang="es-AR" sz="1400" dirty="0" smtClean="0">
              <a:solidFill>
                <a:prstClr val="black"/>
              </a:solidFill>
            </a:endParaRPr>
          </a:p>
          <a:p>
            <a:pPr>
              <a:buNone/>
            </a:pPr>
            <a:endParaRPr lang="es-ES" sz="1400" b="1" dirty="0" smtClean="0"/>
          </a:p>
        </p:txBody>
      </p:sp>
      <p:sp>
        <p:nvSpPr>
          <p:cNvPr id="5" name="Footer Placeholder 4"/>
          <p:cNvSpPr>
            <a:spLocks noGrp="1"/>
          </p:cNvSpPr>
          <p:nvPr>
            <p:ph type="ftr" sz="quarter" idx="11"/>
          </p:nvPr>
        </p:nvSpPr>
        <p:spPr>
          <a:xfrm>
            <a:off x="-153933" y="923701"/>
            <a:ext cx="3174875" cy="399897"/>
          </a:xfrm>
        </p:spPr>
        <p:txBody>
          <a:bodyPr/>
          <a:lstStyle/>
          <a:p>
            <a:r>
              <a:rPr lang="en-US" sz="1000" dirty="0">
                <a:solidFill>
                  <a:srgbClr val="FFFFFF"/>
                </a:solidFill>
              </a:rPr>
              <a:t>Expositor: María Eugenia Bianchi</a:t>
            </a:r>
          </a:p>
          <a:p>
            <a:r>
              <a:rPr lang="en-US" sz="1000" dirty="0">
                <a:solidFill>
                  <a:srgbClr val="FFFFFF"/>
                </a:solidFill>
              </a:rPr>
              <a:t>b</a:t>
            </a:r>
            <a:r>
              <a:rPr lang="en-US" sz="1000" dirty="0" smtClean="0">
                <a:solidFill>
                  <a:srgbClr val="FFFFFF"/>
                </a:solidFill>
              </a:rPr>
              <a:t>ianchi@estudiobnc.com.ar</a:t>
            </a:r>
            <a:endParaRPr lang="en-US" sz="1000" dirty="0">
              <a:solidFill>
                <a:srgbClr val="FFFFFF"/>
              </a:solidFill>
            </a:endParaRPr>
          </a:p>
        </p:txBody>
      </p:sp>
      <p:sp>
        <p:nvSpPr>
          <p:cNvPr id="6" name="Slide Number Placeholder 5"/>
          <p:cNvSpPr>
            <a:spLocks noGrp="1"/>
          </p:cNvSpPr>
          <p:nvPr>
            <p:ph type="sldNum" sz="quarter" idx="12"/>
          </p:nvPr>
        </p:nvSpPr>
        <p:spPr/>
        <p:txBody>
          <a:bodyPr/>
          <a:lstStyle/>
          <a:p>
            <a:fld id="{0FA269BB-9CF1-436E-9ADF-E46804694E4E}" type="slidenum">
              <a:rPr lang="en-US" smtClean="0"/>
              <a:pPr/>
              <a:t>8</a:t>
            </a:fld>
            <a:endParaRPr lang="en-US" dirty="0"/>
          </a:p>
        </p:txBody>
      </p:sp>
      <p:sp>
        <p:nvSpPr>
          <p:cNvPr id="2" name="Title 1"/>
          <p:cNvSpPr>
            <a:spLocks noGrp="1"/>
          </p:cNvSpPr>
          <p:nvPr>
            <p:ph type="title"/>
          </p:nvPr>
        </p:nvSpPr>
        <p:spPr/>
        <p:txBody>
          <a:bodyPr>
            <a:normAutofit/>
          </a:bodyPr>
          <a:lstStyle/>
          <a:p>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“GIUBEL S.A. c/ DGI s/ Recurso Directo de Organismo Externo”</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cap="none" dirty="0" smtClean="0">
                <a:ln w="1905"/>
              </a:rPr>
              <a:t>Cámara Contencioso Administrativo Federal, Sala V</a:t>
            </a:r>
            <a:br>
              <a:rPr lang="es-AR" sz="1800" cap="none" dirty="0" smtClean="0">
                <a:ln w="1905"/>
              </a:rPr>
            </a:br>
            <a:r>
              <a:rPr lang="es-AR" sz="1800" cap="none" dirty="0" smtClean="0">
                <a:ln w="1905"/>
              </a:rPr>
              <a:t>20/08/2020</a:t>
            </a:r>
            <a:endParaRPr lang="es-AR" sz="1800" dirty="0"/>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4776840" y="1073357"/>
            <a:ext cx="7316838" cy="712839"/>
          </a:xfrm>
        </p:spPr>
        <p:txBody>
          <a:bodyPr>
            <a:normAutofit/>
          </a:bodyPr>
          <a:lstStyle/>
          <a:p>
            <a:r>
              <a:rPr lang="es-AR" sz="1600" b="1" cap="none" dirty="0" smtClean="0">
                <a:ln w="1905"/>
                <a:solidFill>
                  <a:srgbClr val="000000"/>
                </a:solidFill>
                <a:effectLst>
                  <a:innerShdw blurRad="69850" dist="43180" dir="5400000">
                    <a:srgbClr val="000000">
                      <a:alpha val="65000"/>
                    </a:srgbClr>
                  </a:innerShdw>
                </a:effectLst>
              </a:rPr>
              <a:t>Procedimiento. Multa. Salidas no documentadas. Revoca nulidad declarada por el TFN.</a:t>
            </a:r>
          </a:p>
        </p:txBody>
      </p:sp>
    </p:spTree>
    <p:extLst>
      <p:ext uri="{BB962C8B-B14F-4D97-AF65-F5344CB8AC3E}">
        <p14:creationId xmlns:p14="http://schemas.microsoft.com/office/powerpoint/2010/main" val="2445839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42" y="1876268"/>
            <a:ext cx="11333340" cy="4839809"/>
          </a:xfrm>
        </p:spPr>
        <p:txBody>
          <a:bodyPr>
            <a:noAutofit/>
          </a:bodyPr>
          <a:lstStyle/>
          <a:p>
            <a:pPr marL="0" indent="0" algn="just">
              <a:buNone/>
            </a:pPr>
            <a:r>
              <a:rPr lang="en-US" sz="1300" b="1" dirty="0" smtClean="0"/>
              <a:t>Hechos</a:t>
            </a:r>
            <a:r>
              <a:rPr lang="en-US" sz="1300" dirty="0" smtClean="0"/>
              <a:t>: </a:t>
            </a:r>
            <a:r>
              <a:rPr lang="es-ES" sz="1300" dirty="0" smtClean="0"/>
              <a:t>La sociedad tiene por actividad la operación de estaciones de servicio bajo bandera de Y.P.F. S.A</a:t>
            </a:r>
            <a:r>
              <a:rPr lang="es-ES" sz="1300" dirty="0" smtClean="0"/>
              <a:t>., </a:t>
            </a:r>
            <a:r>
              <a:rPr lang="es-ES" sz="1300" dirty="0" smtClean="0"/>
              <a:t>instrumentada originalmente bajo la forma de un contrato de consignación -en virtud del cual la consignataria comercializa los productos por cuenta y orden de la comitente, y percibe como retribución una comisión cuantificada en función de las ventas realizadas-. Hasta octubre de 2001 las liquidaciones de las ventas y las comisiones eran efectuadas directamente del surtidor por cada despacho de combustible; no obstante, a partir de ese momento se modificaron los términos contractuales y la operatoria se </a:t>
            </a:r>
            <a:r>
              <a:rPr lang="es-ES" sz="1300" dirty="0" smtClean="0"/>
              <a:t>distorsionó </a:t>
            </a:r>
            <a:r>
              <a:rPr lang="es-ES" sz="1300" dirty="0" smtClean="0"/>
              <a:t>porque </a:t>
            </a:r>
            <a:r>
              <a:rPr lang="es-ES" sz="1300" dirty="0" smtClean="0"/>
              <a:t>YPF </a:t>
            </a:r>
            <a:r>
              <a:rPr lang="es-ES" sz="1300" dirty="0" smtClean="0"/>
              <a:t>exige </a:t>
            </a:r>
            <a:r>
              <a:rPr lang="es-ES" sz="1300" dirty="0" smtClean="0"/>
              <a:t>el pago por adelantado de litros de combustible que </a:t>
            </a:r>
            <a:r>
              <a:rPr lang="es-ES" sz="1300" dirty="0" smtClean="0"/>
              <a:t>no </a:t>
            </a:r>
            <a:r>
              <a:rPr lang="es-ES" sz="1300" dirty="0" smtClean="0"/>
              <a:t>despacha y por combustible que se pierde por evaporación y mermas de transporte, es decir, por combustible que no </a:t>
            </a:r>
            <a:r>
              <a:rPr lang="es-ES" sz="1300" dirty="0" smtClean="0"/>
              <a:t>está </a:t>
            </a:r>
            <a:r>
              <a:rPr lang="es-ES" sz="1300" dirty="0" smtClean="0"/>
              <a:t>disponible para la </a:t>
            </a:r>
            <a:r>
              <a:rPr lang="es-ES" sz="1300" dirty="0" smtClean="0"/>
              <a:t>venta en la estación de servicio.  </a:t>
            </a:r>
            <a:r>
              <a:rPr lang="es-ES" sz="1300" dirty="0" smtClean="0"/>
              <a:t>Sin embargo, la firma debe liquidar y abonar el gravamen sobre la base de la documentación que expide </a:t>
            </a:r>
            <a:r>
              <a:rPr lang="es-ES" sz="1300" dirty="0" smtClean="0"/>
              <a:t>YPF, compañía que </a:t>
            </a:r>
            <a:r>
              <a:rPr lang="es-ES" sz="1300" dirty="0" smtClean="0"/>
              <a:t>le </a:t>
            </a:r>
            <a:r>
              <a:rPr lang="es-ES" sz="1300" dirty="0" smtClean="0"/>
              <a:t>traslada </a:t>
            </a:r>
            <a:r>
              <a:rPr lang="es-ES" sz="1300" dirty="0" smtClean="0"/>
              <a:t>al consignatario el costo de las mermas. A juicio de la actora, la nueva modalidad contractual, </a:t>
            </a:r>
            <a:r>
              <a:rPr lang="es-ES" sz="1300" dirty="0" smtClean="0"/>
              <a:t>distorsionó </a:t>
            </a:r>
            <a:r>
              <a:rPr lang="es-ES" sz="1300" dirty="0" smtClean="0"/>
              <a:t>también la base imponible del IVA, que se liquida sobre documentación que no responde a la realidad de la operatoria (apunta que la nota de </a:t>
            </a:r>
            <a:r>
              <a:rPr lang="es-ES" sz="1300" dirty="0" smtClean="0"/>
              <a:t>líquido </a:t>
            </a:r>
            <a:r>
              <a:rPr lang="es-ES" sz="1300" dirty="0" smtClean="0"/>
              <a:t>producto es un documento ideológicamente falso y que el remito no declara la cantidad real de combustible enviada y, finalmente, la rendición de ventas declara comisiones que nunca se pueden realizar porque se refieren a combustible que nunca fue enviado y que por ello el consignatario mal pudo haber vendido). Los pagos a cuenta de combustible, terminan siendo mayores a las comisiones, de modo que el importe de la comisión es utilizado en el pago de la siguiente </a:t>
            </a:r>
            <a:r>
              <a:rPr lang="es-ES" sz="1300" dirty="0" smtClean="0"/>
              <a:t>reposición, </a:t>
            </a:r>
            <a:r>
              <a:rPr lang="es-ES" sz="1300" dirty="0" smtClean="0"/>
              <a:t>situación que </a:t>
            </a:r>
            <a:r>
              <a:rPr lang="es-ES" sz="1300" dirty="0" smtClean="0"/>
              <a:t>generó </a:t>
            </a:r>
            <a:r>
              <a:rPr lang="es-ES" sz="1300" dirty="0" smtClean="0"/>
              <a:t>los saldos a favor crecientes en el IVA.</a:t>
            </a:r>
            <a:r>
              <a:rPr lang="es-ES" sz="1300" dirty="0"/>
              <a:t> </a:t>
            </a:r>
            <a:r>
              <a:rPr lang="es-ES" sz="1300" dirty="0" smtClean="0"/>
              <a:t>Ello </a:t>
            </a:r>
            <a:r>
              <a:rPr lang="es-ES" sz="1300" dirty="0" smtClean="0"/>
              <a:t>así, </a:t>
            </a:r>
            <a:r>
              <a:rPr lang="es-ES" sz="1300" dirty="0" smtClean="0"/>
              <a:t>Fortín </a:t>
            </a:r>
            <a:r>
              <a:rPr lang="es-ES" sz="1300" dirty="0"/>
              <a:t>Huiliches</a:t>
            </a:r>
            <a:r>
              <a:rPr lang="es-ES" sz="1300" dirty="0"/>
              <a:t> SRL promovió demanda de repetición contra la AFIP solicitando la devolución de los saldos de libre disponibilidad existentes en relación a los pagos efectuados en concepto de </a:t>
            </a:r>
            <a:r>
              <a:rPr lang="es-ES" sz="1300" dirty="0" smtClean="0"/>
              <a:t>IVA.</a:t>
            </a:r>
          </a:p>
          <a:p>
            <a:pPr marL="0" indent="0" algn="just">
              <a:buNone/>
            </a:pPr>
            <a:r>
              <a:rPr lang="es-ES" sz="1300" dirty="0" smtClean="0"/>
              <a:t>El juez de primera instancia rechazó la repetición intentada por considerar que con la prueba informativa dirigida a YPF no se pudo corroborar que la firma hubiera emitido Notas de </a:t>
            </a:r>
            <a:r>
              <a:rPr lang="es-ES" sz="1300" dirty="0" smtClean="0"/>
              <a:t>Crédito </a:t>
            </a:r>
            <a:r>
              <a:rPr lang="es-ES" sz="1300" dirty="0" smtClean="0"/>
              <a:t>para documentar perdidas por “contracción térmica” y que tampoco hubiera correspondido volcar en una NC el resultado negativo de la explotación. Sostuvo que,  los perjuicios que alega la empresa responden a la modalidad de vinculación contractual con YPF —firma comitente— y la consecuente facturación realizada por la </a:t>
            </a:r>
            <a:r>
              <a:rPr lang="es-AR" sz="1300" dirty="0" smtClean="0"/>
              <a:t>petrolera. En ese sentido, remarcó que no resulta ajeno que la consignataria manifestó, en la instancia administrativa, que formuló reclamos a la comitente, ni que ésta habría decidido solucionar el inconveniente a partir del año 2012, </a:t>
            </a:r>
            <a:r>
              <a:rPr lang="es-AR" sz="1300" dirty="0" smtClean="0"/>
              <a:t>más </a:t>
            </a:r>
            <a:r>
              <a:rPr lang="es-AR" sz="1300" dirty="0" smtClean="0"/>
              <a:t>ello reafirma que el quid del asunto radica en la relación contractual</a:t>
            </a:r>
            <a:r>
              <a:rPr lang="es-AR" sz="1300" dirty="0"/>
              <a:t> </a:t>
            </a:r>
            <a:r>
              <a:rPr lang="es-AR" sz="1300" dirty="0" smtClean="0"/>
              <a:t>y en el respaldo documental que emiten las partes</a:t>
            </a:r>
            <a:r>
              <a:rPr lang="es-AR" sz="1300" dirty="0" smtClean="0"/>
              <a:t>. Se trata de un perjuicio autogenerado por el contribuyente.</a:t>
            </a:r>
            <a:endParaRPr lang="es-AR" sz="1300" dirty="0" smtClean="0"/>
          </a:p>
          <a:p>
            <a:pPr marL="0" indent="0" algn="just">
              <a:buNone/>
            </a:pPr>
            <a:r>
              <a:rPr lang="es-AR" sz="1300" b="1" dirty="0" smtClean="0"/>
              <a:t>Sentencia: </a:t>
            </a:r>
            <a:r>
              <a:rPr lang="es-AR" sz="1300" dirty="0" smtClean="0"/>
              <a:t>La Sala III de la CNACAF </a:t>
            </a:r>
            <a:r>
              <a:rPr lang="es-AR" sz="1300" dirty="0" smtClean="0"/>
              <a:t>confirmó </a:t>
            </a:r>
            <a:r>
              <a:rPr lang="es-AR" sz="1300" dirty="0" smtClean="0"/>
              <a:t>la sentencia. Tuvo en cuenta que la propia actora luego de una fiscalización </a:t>
            </a:r>
            <a:r>
              <a:rPr lang="es-AR" sz="1300" dirty="0" smtClean="0"/>
              <a:t>reconoció </a:t>
            </a:r>
            <a:r>
              <a:rPr lang="es-AR" sz="1300" dirty="0" smtClean="0"/>
              <a:t>que no </a:t>
            </a:r>
            <a:r>
              <a:rPr lang="es-AR" sz="1300" dirty="0" smtClean="0"/>
              <a:t>correspondía </a:t>
            </a:r>
            <a:r>
              <a:rPr lang="es-AR" sz="1300" dirty="0" smtClean="0"/>
              <a:t>deducir los importes que unilateralmente </a:t>
            </a:r>
            <a:r>
              <a:rPr lang="es-AR" sz="1300" dirty="0" smtClean="0"/>
              <a:t>determinó </a:t>
            </a:r>
            <a:r>
              <a:rPr lang="es-AR" sz="1300" dirty="0" smtClean="0"/>
              <a:t>en las NC y que </a:t>
            </a:r>
            <a:r>
              <a:rPr lang="es-AR" sz="1300" dirty="0" smtClean="0"/>
              <a:t>presentó </a:t>
            </a:r>
            <a:r>
              <a:rPr lang="es-AR" sz="1300" dirty="0" err="1" smtClean="0"/>
              <a:t>DDJJs</a:t>
            </a:r>
            <a:r>
              <a:rPr lang="es-AR" sz="1300" dirty="0" smtClean="0"/>
              <a:t> </a:t>
            </a:r>
            <a:r>
              <a:rPr lang="es-AR" sz="1300" dirty="0" smtClean="0"/>
              <a:t>rectificativas dejando de computar tales NC para recalcular el saldo técnico a favor de la AFIP. Asimismo, sostuvo que </a:t>
            </a:r>
            <a:r>
              <a:rPr lang="es-AR" sz="1300" dirty="0" smtClean="0"/>
              <a:t>no correspondía </a:t>
            </a:r>
            <a:r>
              <a:rPr lang="es-AR" sz="1300" dirty="0" smtClean="0"/>
              <a:t>tener por probada la </a:t>
            </a:r>
            <a:r>
              <a:rPr lang="es-ES" sz="1300" dirty="0" smtClean="0"/>
              <a:t>existencia de saldos de libre disponibilidad —supuesto en el cual cabría, de ser el caso, la devolución del impuesto (cf. ley 11.683, arts. 28 y 29)—, porque no </a:t>
            </a:r>
            <a:r>
              <a:rPr lang="es-ES" sz="1300" dirty="0" smtClean="0"/>
              <a:t>acreditó </a:t>
            </a:r>
            <a:r>
              <a:rPr lang="es-ES" sz="1300" dirty="0" smtClean="0"/>
              <a:t>la existencia de los “ingresos directos” a los que se refiere el segundo párrafo del art. 24 de la ley del tributo</a:t>
            </a:r>
            <a:r>
              <a:rPr lang="es-ES" sz="1300" dirty="0"/>
              <a:t>.</a:t>
            </a:r>
            <a:endParaRPr lang="en-US" sz="1300" dirty="0" smtClean="0"/>
          </a:p>
          <a:p>
            <a:pPr marL="0" indent="0" algn="just">
              <a:buNone/>
            </a:pPr>
            <a:endParaRPr lang="en-US" sz="1300" b="1" dirty="0"/>
          </a:p>
        </p:txBody>
      </p:sp>
      <p:sp>
        <p:nvSpPr>
          <p:cNvPr id="6" name="Slide Number Placeholder 5"/>
          <p:cNvSpPr>
            <a:spLocks noGrp="1"/>
          </p:cNvSpPr>
          <p:nvPr>
            <p:ph type="sldNum" sz="quarter" idx="12"/>
          </p:nvPr>
        </p:nvSpPr>
        <p:spPr/>
        <p:txBody>
          <a:bodyPr/>
          <a:lstStyle/>
          <a:p>
            <a:fld id="{0FA269BB-9CF1-436E-9ADF-E46804694E4E}" type="slidenum">
              <a:rPr lang="en-US" smtClean="0"/>
              <a:pPr/>
              <a:t>9</a:t>
            </a:fld>
            <a:endParaRPr lang="en-US" dirty="0"/>
          </a:p>
        </p:txBody>
      </p:sp>
      <p:sp>
        <p:nvSpPr>
          <p:cNvPr id="2" name="Title 1"/>
          <p:cNvSpPr>
            <a:spLocks noGrp="1"/>
          </p:cNvSpPr>
          <p:nvPr>
            <p:ph type="title"/>
          </p:nvPr>
        </p:nvSpPr>
        <p:spPr>
          <a:xfrm>
            <a:off x="837012" y="125085"/>
            <a:ext cx="11354988" cy="1216436"/>
          </a:xfrm>
        </p:spPr>
        <p:txBody>
          <a:bodyPr>
            <a:noAutofit/>
          </a:bodyPr>
          <a:lstStyle/>
          <a:p>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“FORTIN HUILICHES SRL c/ EN-AFIP-DGI s/ Dirección General Impositiva”</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r>
              <a:rPr lang="es-AR" sz="1800" cap="none" dirty="0" smtClean="0">
                <a:ln w="1905"/>
              </a:rPr>
              <a:t>Cámara Contencioso Administrativo Federal, Sala III</a:t>
            </a:r>
            <a:br>
              <a:rPr lang="es-AR" sz="1800" cap="none" dirty="0" smtClean="0">
                <a:ln w="1905"/>
              </a:rPr>
            </a:br>
            <a:r>
              <a:rPr lang="es-AR" sz="1800" cap="none" dirty="0" smtClean="0">
                <a:ln w="1905"/>
              </a:rPr>
              <a:t>05/08/2020</a:t>
            </a:r>
            <a:br>
              <a:rPr lang="es-AR" sz="1800" cap="none" dirty="0" smtClean="0">
                <a:ln w="1905"/>
              </a:rPr>
            </a:br>
            <a: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r>
            <a:br>
              <a:rPr lang="es-AR" sz="1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br>
            <a:endParaRPr lang="es-AR" sz="18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13" name="Subtitle 12">
            <a:extLst>
              <a:ext uri="{FF2B5EF4-FFF2-40B4-BE49-F238E27FC236}">
                <a16:creationId xmlns:a16="http://schemas.microsoft.com/office/drawing/2014/main" xmlns="" id="{5C5F32A6-7FB3-43D2-80F8-5D9A0CBC784F}"/>
              </a:ext>
            </a:extLst>
          </p:cNvPr>
          <p:cNvSpPr>
            <a:spLocks noGrp="1"/>
          </p:cNvSpPr>
          <p:nvPr>
            <p:ph type="subTitle" idx="13"/>
          </p:nvPr>
        </p:nvSpPr>
        <p:spPr>
          <a:xfrm>
            <a:off x="5349183" y="904459"/>
            <a:ext cx="6715342" cy="644666"/>
          </a:xfrm>
        </p:spPr>
        <p:txBody>
          <a:bodyPr>
            <a:normAutofit/>
          </a:bodyPr>
          <a:lstStyle/>
          <a:p>
            <a:pPr algn="l"/>
            <a:r>
              <a:rPr lang="es-ES" sz="1600" b="1" cap="none" dirty="0" smtClean="0">
                <a:ln w="1905"/>
                <a:solidFill>
                  <a:srgbClr val="000000"/>
                </a:solidFill>
                <a:effectLst>
                  <a:innerShdw blurRad="69850" dist="43180" dir="5400000">
                    <a:srgbClr val="000000">
                      <a:alpha val="65000"/>
                    </a:srgbClr>
                  </a:innerShdw>
                </a:effectLst>
              </a:rPr>
              <a:t>IVA. Repetición. Contrato de Consignación. Distorsión de la Base Imponible. Formalidad del gravamen. Realidad de la operatoria.</a:t>
            </a:r>
          </a:p>
        </p:txBody>
      </p:sp>
    </p:spTree>
    <p:extLst>
      <p:ext uri="{BB962C8B-B14F-4D97-AF65-F5344CB8AC3E}">
        <p14:creationId xmlns:p14="http://schemas.microsoft.com/office/powerpoint/2010/main" val="3852742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02_T_PGO_Template-Justice-16_9" id="{8397BE07-7D04-47B5-B542-50FC4A4BCD42}" vid="{E012AE5A-C39D-48A1-8BE5-A443EDCF1A1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02_T_PGO_Template-Justice-16_9" id="{8397BE07-7D04-47B5-B542-50FC4A4BCD42}" vid="{FA8CC62A-3304-4F22-BAFD-FCD6673BC5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12391</TotalTime>
  <Words>4388</Words>
  <Application>Microsoft Office PowerPoint</Application>
  <PresentationFormat>Panorámica</PresentationFormat>
  <Paragraphs>83</Paragraphs>
  <Slides>10</Slides>
  <Notes>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10</vt:i4>
      </vt:variant>
    </vt:vector>
  </HeadingPairs>
  <TitlesOfParts>
    <vt:vector size="16" baseType="lpstr">
      <vt:lpstr>Arial</vt:lpstr>
      <vt:lpstr>Calibri</vt:lpstr>
      <vt:lpstr>Calibri Light</vt:lpstr>
      <vt:lpstr>Open Sans</vt:lpstr>
      <vt:lpstr>1_Custom Design</vt:lpstr>
      <vt:lpstr>Custom Design</vt:lpstr>
      <vt:lpstr>CICLO JURISPRUDENCIA TRIBUTOS NACIONALES  ESCUELA DE NEGOCIOS USAL – SEPTIEMBRE 2020</vt:lpstr>
      <vt:lpstr>  “FIDEICOMISO SANTA TERESA c/ DGI s/ Recurso Directo de Organismo Externo” Corte Suprema de Justicia de la Nación 27/08/2020</vt:lpstr>
      <vt:lpstr>Recurso de Queja N° 1 en “Telefónica de Argentina S.A. y otro c/ AFIP s/ DGI” Dictamen de la Procuración General de la Nación  09/06/2020  </vt:lpstr>
      <vt:lpstr>“TILO PAMPA S.A. c/ AFIP s/ Dirección General Impositiva”  Cámara Contencioso Administrativo Federal, Sala IV  01/09/2020 </vt:lpstr>
      <vt:lpstr>“BRONWAY TECHNOLOGY S.A. c/ AFIP s/ Acción meramente declarativa de inconstitucionalidad” Cámara Federal de Rosario – Sala “B” 07/09/2020</vt:lpstr>
      <vt:lpstr>“BINGO ADROGUÉ S.A. c/ DGI s/ Recurso Directo de Organismo Externo” Cámara Contencioso Administrativo Federal, Sala II 08/09/2020 </vt:lpstr>
      <vt:lpstr>“BUS TELEVISIÓN S.A. c/ DGI s/ Recurso Directo de Organismo Externo” Cámara Contencioso Administrativo Federal, Sala III  19/08/2020  </vt:lpstr>
      <vt:lpstr>“GIUBEL S.A. c/ DGI s/ Recurso Directo de Organismo Externo” Cámara Contencioso Administrativo Federal, Sala V 20/08/2020</vt:lpstr>
      <vt:lpstr>“FORTIN HUILICHES SRL c/ EN-AFIP-DGI s/ Dirección General Impositiva” Cámara Contencioso Administrativo Federal, Sala III 05/08/2020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&amp; Law Template</dc:title>
  <dc:creator>PresentationGo.com</dc:creator>
  <dc:description>© Copyright PresentationGo.com</dc:description>
  <cp:lastModifiedBy>Ma. Eugenia Bianchi</cp:lastModifiedBy>
  <cp:revision>363</cp:revision>
  <cp:lastPrinted>2020-09-29T14:13:26Z</cp:lastPrinted>
  <dcterms:created xsi:type="dcterms:W3CDTF">2014-11-26T05:14:11Z</dcterms:created>
  <dcterms:modified xsi:type="dcterms:W3CDTF">2020-09-29T17:18:47Z</dcterms:modified>
  <cp:category>Templates</cp:category>
</cp:coreProperties>
</file>