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8" r:id="rId12"/>
    <p:sldId id="279" r:id="rId13"/>
    <p:sldId id="280"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10/26/2020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smtClean="0"/>
              <a:t>Haga clic para modificar el estilo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10/26/2020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10/26/2020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10/26/2020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10/26/2020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10001" y="362465"/>
            <a:ext cx="10572000" cy="4308389"/>
          </a:xfrm>
        </p:spPr>
        <p:txBody>
          <a:bodyPr/>
          <a:lstStyle/>
          <a:p>
            <a:pPr algn="ctr"/>
            <a:r>
              <a:rPr lang="es-AR" dirty="0" smtClean="0"/>
              <a:t>CICLO DE JURISPRUDENCIA TRIBUTARIA </a:t>
            </a:r>
            <a:r>
              <a:rPr lang="es-AR" sz="4000" dirty="0" smtClean="0"/>
              <a:t/>
            </a:r>
            <a:br>
              <a:rPr lang="es-AR" sz="4000" dirty="0" smtClean="0"/>
            </a:br>
            <a:r>
              <a:rPr lang="es-AR" sz="4400" u="sng" dirty="0" smtClean="0">
                <a:solidFill>
                  <a:schemeClr val="bg1">
                    <a:lumMod val="95000"/>
                    <a:lumOff val="5000"/>
                  </a:schemeClr>
                </a:solidFill>
              </a:rPr>
              <a:t>TRIBUTOS LOCALES</a:t>
            </a:r>
            <a:r>
              <a:rPr lang="es-AR" sz="4400" u="sng" dirty="0">
                <a:solidFill>
                  <a:schemeClr val="bg1">
                    <a:lumMod val="95000"/>
                    <a:lumOff val="5000"/>
                  </a:schemeClr>
                </a:solidFill>
              </a:rPr>
              <a:t/>
            </a:r>
            <a:br>
              <a:rPr lang="es-AR" sz="4400" u="sng" dirty="0">
                <a:solidFill>
                  <a:schemeClr val="bg1">
                    <a:lumMod val="95000"/>
                    <a:lumOff val="5000"/>
                  </a:schemeClr>
                </a:solidFill>
              </a:rPr>
            </a:br>
            <a:r>
              <a:rPr lang="es-AR" sz="4000" u="sng" dirty="0">
                <a:solidFill>
                  <a:schemeClr val="bg1">
                    <a:lumMod val="95000"/>
                    <a:lumOff val="5000"/>
                  </a:schemeClr>
                </a:solidFill>
              </a:rPr>
              <a:t/>
            </a:r>
            <a:br>
              <a:rPr lang="es-AR" sz="4000" u="sng" dirty="0">
                <a:solidFill>
                  <a:schemeClr val="bg1">
                    <a:lumMod val="95000"/>
                    <a:lumOff val="5000"/>
                  </a:schemeClr>
                </a:solidFill>
              </a:rPr>
            </a:br>
            <a:r>
              <a:rPr lang="es-ES" sz="1600" dirty="0" smtClean="0">
                <a:solidFill>
                  <a:schemeClr val="tx1"/>
                </a:solidFill>
              </a:rPr>
              <a:t>ESCUELA DE NEGOCIOS DE LA FACULTAD DE CIENCIAS ECONOMICAS Y EMPRESARIALES</a:t>
            </a:r>
            <a:br>
              <a:rPr lang="es-ES" sz="1600" dirty="0" smtClean="0">
                <a:solidFill>
                  <a:schemeClr val="tx1"/>
                </a:solidFill>
              </a:rPr>
            </a:br>
            <a:r>
              <a:rPr lang="es-ES" sz="1600" dirty="0" smtClean="0">
                <a:solidFill>
                  <a:schemeClr val="bg1"/>
                </a:solidFill>
              </a:rPr>
              <a:t>UNIVERSIDAD DEL SALVADOR</a:t>
            </a:r>
            <a:r>
              <a:rPr lang="es-ES" sz="1600" dirty="0" smtClean="0">
                <a:solidFill>
                  <a:schemeClr val="tx1"/>
                </a:solidFill>
              </a:rPr>
              <a:t/>
            </a:r>
            <a:br>
              <a:rPr lang="es-ES" sz="1600" dirty="0" smtClean="0">
                <a:solidFill>
                  <a:schemeClr val="tx1"/>
                </a:solidFill>
              </a:rPr>
            </a:br>
            <a:r>
              <a:rPr lang="es-ES" sz="1000" dirty="0" smtClean="0">
                <a:solidFill>
                  <a:schemeClr val="tx1"/>
                </a:solidFill>
              </a:rPr>
              <a:t/>
            </a:r>
            <a:br>
              <a:rPr lang="es-ES" sz="1000" dirty="0" smtClean="0">
                <a:solidFill>
                  <a:schemeClr val="tx1"/>
                </a:solidFill>
              </a:rPr>
            </a:br>
            <a:r>
              <a:rPr lang="es-ES" sz="1400" dirty="0" smtClean="0">
                <a:solidFill>
                  <a:schemeClr val="tx1"/>
                </a:solidFill>
              </a:rPr>
              <a:t>28 DE OCTUBRE DE 2020</a:t>
            </a:r>
            <a:br>
              <a:rPr lang="es-ES" sz="1400" dirty="0" smtClean="0">
                <a:solidFill>
                  <a:schemeClr val="tx1"/>
                </a:solidFill>
              </a:rPr>
            </a:br>
            <a:r>
              <a:rPr lang="es-AR" sz="1000" dirty="0" smtClean="0">
                <a:solidFill>
                  <a:schemeClr val="tx1"/>
                </a:solidFill>
              </a:rPr>
              <a:t/>
            </a:r>
            <a:br>
              <a:rPr lang="es-AR" sz="1000" dirty="0" smtClean="0">
                <a:solidFill>
                  <a:schemeClr val="tx1"/>
                </a:solidFill>
              </a:rPr>
            </a:br>
            <a:endParaRPr lang="es-AR" sz="1000" dirty="0">
              <a:solidFill>
                <a:schemeClr val="tx1"/>
              </a:solidFill>
            </a:endParaRPr>
          </a:p>
        </p:txBody>
      </p:sp>
      <p:sp>
        <p:nvSpPr>
          <p:cNvPr id="3" name="Subtítulo 2"/>
          <p:cNvSpPr>
            <a:spLocks noGrp="1"/>
          </p:cNvSpPr>
          <p:nvPr>
            <p:ph type="subTitle" idx="1"/>
          </p:nvPr>
        </p:nvSpPr>
        <p:spPr>
          <a:xfrm>
            <a:off x="810001" y="5280846"/>
            <a:ext cx="10572000" cy="625683"/>
          </a:xfrm>
        </p:spPr>
        <p:txBody>
          <a:bodyPr>
            <a:normAutofit fontScale="32500" lnSpcReduction="20000"/>
          </a:bodyPr>
          <a:lstStyle/>
          <a:p>
            <a:endParaRPr lang="es-ES" dirty="0"/>
          </a:p>
          <a:p>
            <a:pPr algn="r"/>
            <a:r>
              <a:rPr lang="es-ES" sz="4900" b="1" u="sng" dirty="0"/>
              <a:t>Expositor</a:t>
            </a:r>
            <a:r>
              <a:rPr lang="es-ES" sz="4900" b="1" dirty="0"/>
              <a:t>: Dra. Gabriela Figueroa, Abogada Especialista en Tributación. </a:t>
            </a:r>
          </a:p>
          <a:p>
            <a:endParaRPr lang="es-AR" sz="5500" b="1" dirty="0"/>
          </a:p>
        </p:txBody>
      </p:sp>
    </p:spTree>
    <p:extLst>
      <p:ext uri="{BB962C8B-B14F-4D97-AF65-F5344CB8AC3E}">
        <p14:creationId xmlns:p14="http://schemas.microsoft.com/office/powerpoint/2010/main" val="428405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0703" y="370703"/>
            <a:ext cx="10764160" cy="1211692"/>
          </a:xfrm>
        </p:spPr>
        <p:txBody>
          <a:bodyPr/>
          <a:lstStyle/>
          <a:p>
            <a:r>
              <a:rPr lang="es-AR" sz="2400" dirty="0" smtClean="0"/>
              <a:t>“FONSECA </a:t>
            </a:r>
            <a:r>
              <a:rPr lang="es-AR" sz="2400" dirty="0"/>
              <a:t>S.A. c/ Provincia de Tucumán - D.G.R. s/</a:t>
            </a:r>
            <a:br>
              <a:rPr lang="es-AR" sz="2400" dirty="0"/>
            </a:br>
            <a:r>
              <a:rPr lang="es-AR" sz="2400" dirty="0"/>
              <a:t>Inconstitucionalidad”</a:t>
            </a:r>
            <a:br>
              <a:rPr lang="es-AR" sz="2400" dirty="0"/>
            </a:br>
            <a:r>
              <a:rPr lang="es-AR" sz="2400" dirty="0">
                <a:solidFill>
                  <a:prstClr val="black"/>
                </a:solidFill>
              </a:rPr>
              <a:t>Sala II, </a:t>
            </a:r>
            <a:r>
              <a:rPr lang="pt-BR" sz="2400" dirty="0">
                <a:solidFill>
                  <a:prstClr val="black"/>
                </a:solidFill>
              </a:rPr>
              <a:t>Cámara Contencioso Administrativo (28/08/2020)</a:t>
            </a:r>
            <a:endParaRPr lang="es-AR" dirty="0"/>
          </a:p>
        </p:txBody>
      </p:sp>
      <p:sp>
        <p:nvSpPr>
          <p:cNvPr id="3" name="Marcador de contenido 2"/>
          <p:cNvSpPr>
            <a:spLocks noGrp="1"/>
          </p:cNvSpPr>
          <p:nvPr>
            <p:ph idx="1"/>
          </p:nvPr>
        </p:nvSpPr>
        <p:spPr>
          <a:xfrm>
            <a:off x="370703" y="1977081"/>
            <a:ext cx="10936681" cy="4053016"/>
          </a:xfrm>
        </p:spPr>
        <p:txBody>
          <a:bodyPr>
            <a:normAutofit/>
          </a:bodyPr>
          <a:lstStyle/>
          <a:p>
            <a:pPr algn="just"/>
            <a:r>
              <a:rPr lang="es-ES" sz="1600" i="1" dirty="0" smtClean="0"/>
              <a:t>“En </a:t>
            </a:r>
            <a:r>
              <a:rPr lang="es-ES" sz="1600" i="1" dirty="0"/>
              <a:t>consecuencia, en la medida en que el régimen de recaudación bancaria estatuido por RG DGR 80/03 no efectúa esta materia- distinción alguna en relación a los créditos a los cuales se aplica y se traduce, en el caso de la actora, en el ingreso excesivo y sostenido de parte de su patrimonio al erario público, en relación a supuestos de hecho ajenos al hecho imponible previstos por el legislador, generando pagos a cuenta desvinculados o irrazonablemente vinculados con aquel, considero que se encuentra comprometida la constitucionalidad de dicha reglamentación por todas las razones hasta aquí desarrolladas. En virtud de ello, corresponde hacer lugar a la demanda planteada por Fonseca S.A. y declarar, para el caso de autos, de la RG DGR n° 80/03 y modificatorias, y, en consecuencia excluir a la demandante del régimen por ella </a:t>
            </a:r>
            <a:r>
              <a:rPr lang="es-ES" sz="1600" i="1" dirty="0" smtClean="0"/>
              <a:t>establecido”.</a:t>
            </a:r>
            <a:endParaRPr lang="es-AR" sz="1600" i="1" dirty="0"/>
          </a:p>
        </p:txBody>
      </p:sp>
    </p:spTree>
    <p:extLst>
      <p:ext uri="{BB962C8B-B14F-4D97-AF65-F5344CB8AC3E}">
        <p14:creationId xmlns:p14="http://schemas.microsoft.com/office/powerpoint/2010/main" val="2518946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205" y="364810"/>
            <a:ext cx="11003059" cy="1101526"/>
          </a:xfrm>
        </p:spPr>
        <p:txBody>
          <a:bodyPr/>
          <a:lstStyle/>
          <a:p>
            <a:r>
              <a:rPr lang="es-ES" sz="1800" dirty="0" smtClean="0"/>
              <a:t>3.-“IMPULSO DE SAN LUIS S.A s</a:t>
            </a:r>
            <a:r>
              <a:rPr lang="es-ES" sz="1800" dirty="0"/>
              <a:t>/ queja por recurso de inconstitucionalidad denegado en: Impulso de San Luis SA c/ AGIP s/ impugnación actos administrativos</a:t>
            </a:r>
            <a:r>
              <a:rPr lang="es-ES" sz="1800" dirty="0" smtClean="0"/>
              <a:t>”</a:t>
            </a:r>
            <a:br>
              <a:rPr lang="es-ES" sz="1800" dirty="0" smtClean="0"/>
            </a:br>
            <a:r>
              <a:rPr lang="es-ES" sz="1800" dirty="0" smtClean="0">
                <a:solidFill>
                  <a:schemeClr val="bg1"/>
                </a:solidFill>
              </a:rPr>
              <a:t>Tribunal Superior de Justicia de la Ciudad de Buenos Aires (01/07/2020)</a:t>
            </a:r>
            <a:endParaRPr lang="es-AR" sz="1800" dirty="0">
              <a:solidFill>
                <a:schemeClr val="bg1"/>
              </a:solidFill>
            </a:endParaRPr>
          </a:p>
        </p:txBody>
      </p:sp>
      <p:sp>
        <p:nvSpPr>
          <p:cNvPr id="3" name="Marcador de contenido 2"/>
          <p:cNvSpPr>
            <a:spLocks noGrp="1"/>
          </p:cNvSpPr>
          <p:nvPr>
            <p:ph idx="1"/>
          </p:nvPr>
        </p:nvSpPr>
        <p:spPr>
          <a:xfrm>
            <a:off x="343134" y="2387044"/>
            <a:ext cx="11211698" cy="4203227"/>
          </a:xfrm>
        </p:spPr>
        <p:txBody>
          <a:bodyPr>
            <a:normAutofit fontScale="92500" lnSpcReduction="20000"/>
          </a:bodyPr>
          <a:lstStyle/>
          <a:p>
            <a:pPr algn="just"/>
            <a:endParaRPr lang="es-ES" b="1" u="sng" dirty="0" smtClean="0"/>
          </a:p>
          <a:p>
            <a:pPr algn="just"/>
            <a:r>
              <a:rPr lang="es-ES" sz="1700" b="1" u="sng" dirty="0" smtClean="0"/>
              <a:t>Voces:</a:t>
            </a:r>
            <a:r>
              <a:rPr lang="es-ES" sz="1700" dirty="0" smtClean="0"/>
              <a:t> Ingresos brutos. Recurso de Queja. Alícuota Diferencial. Actividad bajo promoción industrial. Improcedencia. </a:t>
            </a:r>
          </a:p>
          <a:p>
            <a:pPr algn="just"/>
            <a:r>
              <a:rPr lang="es-ES" sz="1700" b="1" u="sng" dirty="0" smtClean="0"/>
              <a:t>Hechos:</a:t>
            </a:r>
            <a:r>
              <a:rPr lang="es-ES" sz="1700" dirty="0" smtClean="0"/>
              <a:t> La </a:t>
            </a:r>
            <a:r>
              <a:rPr lang="es-ES" sz="1700" dirty="0"/>
              <a:t>empresa promovió demanda contencioso administrativa contra AGIP impugnando las determinaciones de oficio sobre base </a:t>
            </a:r>
            <a:r>
              <a:rPr lang="es-ES" sz="1700" dirty="0" smtClean="0"/>
              <a:t>presunta </a:t>
            </a:r>
            <a:r>
              <a:rPr lang="es-ES" sz="1700" dirty="0"/>
              <a:t>en concepto de ingresos brutos. Explica que es una </a:t>
            </a:r>
            <a:r>
              <a:rPr lang="es-ES" sz="1700" dirty="0" smtClean="0"/>
              <a:t>empresa dedicada </a:t>
            </a:r>
            <a:r>
              <a:rPr lang="es-ES" sz="1700" dirty="0"/>
              <a:t>a la actividad industrial que se encuentra bajo un régimen de promoción industrial, ubicándose su unidad productiva, domicilio fiscal y sede de administración efectiva en la Provincia de San Luis. </a:t>
            </a:r>
            <a:r>
              <a:rPr lang="es-ES" sz="1700" dirty="0" smtClean="0"/>
              <a:t>Ante la necesidad </a:t>
            </a:r>
            <a:r>
              <a:rPr lang="es-ES" sz="1700" dirty="0"/>
              <a:t>de un depósito para colocar materia prima adquirida a proveedores de la Provincia de Buenos Aires, utilizó un inmueble ubicado en la Ciudad de Buenos Aires, de propiedad de una firma inversora. </a:t>
            </a:r>
          </a:p>
          <a:p>
            <a:pPr algn="just"/>
            <a:r>
              <a:rPr lang="es-ES" sz="1700" dirty="0"/>
              <a:t>Impugna las determinaciones de oficio realizadas por el organismo fiscal, planteando la prescripción de los periodos 03/2003 a 03/2004, por aplicación del Código Civil y Comercial; plantea que su actividad no puede ser alcanzada por el tributo en atención a lo dispuesto el Pacto Federal para el Empleo, la Producción y el Crecimiento; esgrime que la normativa local, en cuanto exigía que el contribuyente desarrollara su actividad en establecimientos ubicados en la Ciudad para gozar de una exención u obtener el beneficio de alícuota cero, resultaba violatoria de ese Pacto y del art. 75, inc. 13 de la CN, al configurarse un caso de discriminación ilegítima. </a:t>
            </a:r>
          </a:p>
          <a:p>
            <a:pPr algn="just"/>
            <a:endParaRPr lang="es-AR" dirty="0"/>
          </a:p>
        </p:txBody>
      </p:sp>
    </p:spTree>
    <p:extLst>
      <p:ext uri="{BB962C8B-B14F-4D97-AF65-F5344CB8AC3E}">
        <p14:creationId xmlns:p14="http://schemas.microsoft.com/office/powerpoint/2010/main" val="466921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8423" y="529566"/>
            <a:ext cx="11139460" cy="970450"/>
          </a:xfrm>
        </p:spPr>
        <p:txBody>
          <a:bodyPr/>
          <a:lstStyle/>
          <a:p>
            <a:r>
              <a:rPr lang="es-ES" sz="1800" dirty="0" smtClean="0"/>
              <a:t>“IMPULSO DE SAN LUIS S.A s</a:t>
            </a:r>
            <a:r>
              <a:rPr lang="es-ES" sz="1800" dirty="0"/>
              <a:t>/ queja por recurso de inconstitucionalidad denegado en: Impulso de San Luis SA c/ AGIP s/ impugnación actos administrativos”</a:t>
            </a:r>
            <a:br>
              <a:rPr lang="es-ES" sz="1800" dirty="0"/>
            </a:br>
            <a:r>
              <a:rPr lang="es-ES" sz="1800" dirty="0">
                <a:solidFill>
                  <a:schemeClr val="bg1"/>
                </a:solidFill>
              </a:rPr>
              <a:t>Tribunal Superior de Justicia de la Ciudad de Buenos Aires (01/07/2020)</a:t>
            </a:r>
            <a:endParaRPr lang="es-AR" sz="1800" dirty="0">
              <a:solidFill>
                <a:schemeClr val="bg1"/>
              </a:solidFill>
            </a:endParaRPr>
          </a:p>
        </p:txBody>
      </p:sp>
      <p:sp>
        <p:nvSpPr>
          <p:cNvPr id="3" name="Marcador de contenido 2"/>
          <p:cNvSpPr>
            <a:spLocks noGrp="1"/>
          </p:cNvSpPr>
          <p:nvPr>
            <p:ph idx="1"/>
          </p:nvPr>
        </p:nvSpPr>
        <p:spPr>
          <a:xfrm>
            <a:off x="373395" y="2510611"/>
            <a:ext cx="10554574" cy="4038470"/>
          </a:xfrm>
        </p:spPr>
        <p:txBody>
          <a:bodyPr>
            <a:normAutofit fontScale="85000" lnSpcReduction="10000"/>
          </a:bodyPr>
          <a:lstStyle/>
          <a:p>
            <a:endParaRPr lang="es-ES" b="1" u="sng" dirty="0" smtClean="0"/>
          </a:p>
          <a:p>
            <a:pPr algn="just"/>
            <a:r>
              <a:rPr lang="es-ES" sz="1900" b="1" u="sng" dirty="0" smtClean="0"/>
              <a:t>Sentencia:</a:t>
            </a:r>
            <a:r>
              <a:rPr lang="es-ES" sz="1900" dirty="0" smtClean="0"/>
              <a:t> El Tribunal Supremo considera que la queja interpuesta no puede prosperar, ratificando lo decidido por la Cámara, en la sentencia que se impugna. </a:t>
            </a:r>
          </a:p>
          <a:p>
            <a:pPr algn="just"/>
            <a:r>
              <a:rPr lang="es-ES" sz="1900" i="1" dirty="0" smtClean="0"/>
              <a:t>“La </a:t>
            </a:r>
            <a:r>
              <a:rPr lang="es-ES" sz="1900" i="1" dirty="0"/>
              <a:t>Sala II de la Cámara de Apelaciones en lo Contencioso Administrativo y Tributario desestimó los planteos oportunamente formulados por la recurrente. Para así decidir, los jueces, en primer término, rechazaron un planteo de prescripción sobre los períodos 2003 y 2004. Luego, concluyeron que la contribuyente no había logrado desvirtuar las consideraciones efectuadas por el juez de primera instancia, quien había señalado: (i) que los períodos respecto de los que entendía le correspondía la exención o el régimen de alícuota cero no operaban de pleno derecho, sino que debían haber sido solicitados en su oportunidad por la empresa, exigencia formal que no había sido cumplida —luego de ponderar que de la base de datos de la AFIP surgía que la contribuyente había consignado un domicilio alternativo en la Ciudad—; y (ii) que la inexistencia de ingresos atribuibles a esta jurisdicción también debió haber sido probada en oportunidad de suministrarse la documentación requerida por el fisco local, en lugar de limitarse a afirmar que la misma se encontraba a disposición en su domicilio fiscal en la provincia de San </a:t>
            </a:r>
            <a:r>
              <a:rPr lang="es-ES" sz="1900" i="1" dirty="0" smtClean="0"/>
              <a:t>Luis</a:t>
            </a:r>
            <a:r>
              <a:rPr lang="es-ES" sz="1600" i="1" dirty="0" smtClean="0"/>
              <a:t>”</a:t>
            </a:r>
          </a:p>
          <a:p>
            <a:endParaRPr lang="es-ES" dirty="0" smtClean="0"/>
          </a:p>
          <a:p>
            <a:endParaRPr lang="es-AR" dirty="0"/>
          </a:p>
        </p:txBody>
      </p:sp>
    </p:spTree>
    <p:extLst>
      <p:ext uri="{BB962C8B-B14F-4D97-AF65-F5344CB8AC3E}">
        <p14:creationId xmlns:p14="http://schemas.microsoft.com/office/powerpoint/2010/main" val="1857199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2106" y="636658"/>
            <a:ext cx="10953633" cy="970450"/>
          </a:xfrm>
        </p:spPr>
        <p:txBody>
          <a:bodyPr/>
          <a:lstStyle/>
          <a:p>
            <a:r>
              <a:rPr lang="es-ES" sz="1800" dirty="0" smtClean="0"/>
              <a:t>“IMPULSO DE SAN LUIS S.A s</a:t>
            </a:r>
            <a:r>
              <a:rPr lang="es-ES" sz="1800" dirty="0"/>
              <a:t>/ queja por recurso de inconstitucionalidad denegado en: Impulso de San Luis SA c/ AGIP s/ impugnación actos administrativos”</a:t>
            </a:r>
            <a:br>
              <a:rPr lang="es-ES" sz="1800" dirty="0"/>
            </a:br>
            <a:r>
              <a:rPr lang="es-ES" sz="1800" dirty="0">
                <a:solidFill>
                  <a:schemeClr val="bg1"/>
                </a:solidFill>
              </a:rPr>
              <a:t>Tribunal Superior de Justicia de la Ciudad de Buenos Aires (01/07/2020)</a:t>
            </a:r>
            <a:endParaRPr lang="es-AR" sz="1800" dirty="0">
              <a:solidFill>
                <a:schemeClr val="bg1"/>
              </a:solidFill>
            </a:endParaRPr>
          </a:p>
        </p:txBody>
      </p:sp>
      <p:sp>
        <p:nvSpPr>
          <p:cNvPr id="3" name="Marcador de contenido 2"/>
          <p:cNvSpPr>
            <a:spLocks noGrp="1"/>
          </p:cNvSpPr>
          <p:nvPr>
            <p:ph idx="1"/>
          </p:nvPr>
        </p:nvSpPr>
        <p:spPr>
          <a:xfrm>
            <a:off x="382106" y="2271714"/>
            <a:ext cx="11010823" cy="4137324"/>
          </a:xfrm>
        </p:spPr>
        <p:txBody>
          <a:bodyPr>
            <a:normAutofit lnSpcReduction="10000"/>
          </a:bodyPr>
          <a:lstStyle/>
          <a:p>
            <a:pPr algn="just"/>
            <a:endParaRPr lang="es-ES" dirty="0" smtClean="0"/>
          </a:p>
          <a:p>
            <a:pPr algn="just"/>
            <a:r>
              <a:rPr lang="es-ES" sz="1700" dirty="0" smtClean="0"/>
              <a:t>“</a:t>
            </a:r>
            <a:r>
              <a:rPr lang="es-ES" sz="1700" i="1" dirty="0" smtClean="0"/>
              <a:t>Las </a:t>
            </a:r>
            <a:r>
              <a:rPr lang="es-ES" sz="1700" i="1" dirty="0"/>
              <a:t>argumentaciones de la actora fueron valoradas y decididas en instancias anteriores a efectos de tener por incumplido el requisito formal de la solicitud de exención y al resolverse la oportunidad en que la empresa debió probar la inexistencia de ingresos atribuibles en jurisdicción de la Ciudad; ello a partir de las constancias de hecho y prueba obrantes en la causa y de una interpretación de la normativa infraconstitucional aplicable, cuyo discernimiento y aplicación, por vía de principio, corresponde a los jueces de la Sala II, sin que la recurrente haya arrimado nuevos argumentos conducentes a sostener la existencia de un genuino caso </a:t>
            </a:r>
            <a:r>
              <a:rPr lang="es-ES" sz="1700" i="1" dirty="0" smtClean="0"/>
              <a:t>constitucional”.</a:t>
            </a:r>
            <a:endParaRPr lang="es-ES" sz="1700" i="1" dirty="0"/>
          </a:p>
          <a:p>
            <a:pPr algn="just"/>
            <a:r>
              <a:rPr lang="es-ES" sz="1700" i="1" dirty="0" smtClean="0"/>
              <a:t>“Por </a:t>
            </a:r>
            <a:r>
              <a:rPr lang="es-ES" sz="1700" i="1" dirty="0"/>
              <a:t>otra parte, los agravios referidos a la prescripción de los períodos 2003 y 2004 fueron oportunamente desechados por los magistrados de la causa con apoyo en los fundamentos vertidos por este Tribunal en el caso “Fornaguera </a:t>
            </a:r>
            <a:r>
              <a:rPr lang="es-ES" sz="1700" i="1" dirty="0" err="1"/>
              <a:t>Sempe</a:t>
            </a:r>
            <a:r>
              <a:rPr lang="es-ES" sz="1700" i="1" dirty="0"/>
              <a:t>, Sara Stella y otros c/ GCBA s/ otras demandas contra la </a:t>
            </a:r>
            <a:r>
              <a:rPr lang="es-ES" sz="1700" i="1" dirty="0" err="1"/>
              <a:t>Aut</a:t>
            </a:r>
            <a:r>
              <a:rPr lang="es-ES" sz="1700" i="1" dirty="0"/>
              <a:t>. Administrativa s/ recurso de inconstitucionalidad concedido”, </a:t>
            </a:r>
            <a:r>
              <a:rPr lang="es-ES" sz="1700" i="1" dirty="0" err="1"/>
              <a:t>expte</a:t>
            </a:r>
            <a:r>
              <a:rPr lang="es-ES" sz="1700" i="1" dirty="0"/>
              <a:t>. 11148/14, sentencia del 23 de octubre de 2015. Sobre esta cuestión, la parte tampoco ha propuesto argumentaciones conducentes que logren conmover, en el caso, el criterio sostenido por la Sala II a partir del referido </a:t>
            </a:r>
            <a:r>
              <a:rPr lang="es-ES" sz="1700" i="1" dirty="0" smtClean="0"/>
              <a:t>precedente”</a:t>
            </a:r>
            <a:endParaRPr lang="es-ES" sz="1700" i="1" dirty="0"/>
          </a:p>
          <a:p>
            <a:endParaRPr lang="es-AR" dirty="0"/>
          </a:p>
        </p:txBody>
      </p:sp>
    </p:spTree>
    <p:extLst>
      <p:ext uri="{BB962C8B-B14F-4D97-AF65-F5344CB8AC3E}">
        <p14:creationId xmlns:p14="http://schemas.microsoft.com/office/powerpoint/2010/main" val="345839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5990" y="518985"/>
            <a:ext cx="10974226" cy="1334531"/>
          </a:xfrm>
        </p:spPr>
        <p:txBody>
          <a:bodyPr/>
          <a:lstStyle/>
          <a:p>
            <a:r>
              <a:rPr lang="es-AR" sz="2000" dirty="0" smtClean="0"/>
              <a:t>4.- “TELECOM PERSONAL S.A. c/ Municipalidad de Roldan –recurso contencioso </a:t>
            </a:r>
            <a:br>
              <a:rPr lang="es-AR" sz="2000" dirty="0" smtClean="0"/>
            </a:br>
            <a:r>
              <a:rPr lang="es-AR" sz="2000" dirty="0" smtClean="0"/>
              <a:t>Administrativo- s/ queja por Denegación del Recurso de Inconstitucionalidad”. </a:t>
            </a:r>
            <a:br>
              <a:rPr lang="es-AR" sz="2000" dirty="0" smtClean="0"/>
            </a:br>
            <a:r>
              <a:rPr lang="es-AR" sz="2000" dirty="0" smtClean="0">
                <a:solidFill>
                  <a:schemeClr val="bg1"/>
                </a:solidFill>
              </a:rPr>
              <a:t>Corte Suprema de Justicia de Santa Fe (23/06/2020)</a:t>
            </a:r>
            <a:br>
              <a:rPr lang="es-AR" sz="2000" dirty="0" smtClean="0">
                <a:solidFill>
                  <a:schemeClr val="bg1"/>
                </a:solidFill>
              </a:rPr>
            </a:br>
            <a:endParaRPr lang="es-AR" sz="2000" dirty="0">
              <a:solidFill>
                <a:schemeClr val="bg1"/>
              </a:solidFill>
            </a:endParaRPr>
          </a:p>
        </p:txBody>
      </p:sp>
      <p:sp>
        <p:nvSpPr>
          <p:cNvPr id="3" name="Marcador de contenido 2"/>
          <p:cNvSpPr>
            <a:spLocks noGrp="1"/>
          </p:cNvSpPr>
          <p:nvPr>
            <p:ph idx="1"/>
          </p:nvPr>
        </p:nvSpPr>
        <p:spPr>
          <a:xfrm>
            <a:off x="518984" y="2222286"/>
            <a:ext cx="11096367" cy="4145563"/>
          </a:xfrm>
        </p:spPr>
        <p:txBody>
          <a:bodyPr>
            <a:normAutofit/>
          </a:bodyPr>
          <a:lstStyle/>
          <a:p>
            <a:pPr algn="just"/>
            <a:r>
              <a:rPr lang="es-ES" sz="1400" b="1" u="sng" dirty="0" smtClean="0"/>
              <a:t>Voces: </a:t>
            </a:r>
            <a:r>
              <a:rPr lang="es-ES" sz="1400" dirty="0" smtClean="0"/>
              <a:t>Tasa de Inspección de Estructuras Soporte de Antenas. Ausencia de prestación de servicio efectivo por el Municipio. Improcedencia.</a:t>
            </a:r>
          </a:p>
          <a:p>
            <a:pPr algn="just"/>
            <a:r>
              <a:rPr lang="es-ES" sz="1400" b="1" u="sng" dirty="0" smtClean="0"/>
              <a:t>Hechos:</a:t>
            </a:r>
            <a:r>
              <a:rPr lang="es-ES" sz="1400" b="1" dirty="0" smtClean="0"/>
              <a:t> </a:t>
            </a:r>
            <a:r>
              <a:rPr lang="es-ES" sz="1400" dirty="0" smtClean="0"/>
              <a:t>la </a:t>
            </a:r>
            <a:r>
              <a:rPr lang="es-ES" sz="1400" dirty="0"/>
              <a:t>empresa interpone demanda contencioso administrativa contra la Municipalidad de Roldán impugnando el Decreto N° 1214 del Intendente que dejó sin efecto las disposiciones de la Resolución N° 1003/15 y reclamó a la compañía el pago de una deuda en concepto de Tasa de Inspección de Estructuras Soporte de Antenas por los períodos fiscales 2010 a 2014, con más intereses y </a:t>
            </a:r>
            <a:r>
              <a:rPr lang="es-ES" sz="1400" dirty="0" smtClean="0"/>
              <a:t>costa. </a:t>
            </a:r>
            <a:r>
              <a:rPr lang="es-ES" sz="1400" dirty="0"/>
              <a:t>La Cámara </a:t>
            </a:r>
            <a:r>
              <a:rPr lang="es-ES" sz="1400" dirty="0" smtClean="0"/>
              <a:t>confirmó </a:t>
            </a:r>
            <a:r>
              <a:rPr lang="es-ES" sz="1400" dirty="0"/>
              <a:t>la pretensión fiscal municipal, motivando la interposición de los recursos que se resuelven en el decisorio.</a:t>
            </a:r>
          </a:p>
          <a:p>
            <a:pPr algn="just"/>
            <a:r>
              <a:rPr lang="es-ES" sz="1400" dirty="0"/>
              <a:t>La actora asevera que procede la apelación en tanto la sentencia impugnada incurre en arbitrariedad sorpresiva con grave afectación de la legalidad, de reserva de la ley, del derecho de propiedad, de la seguridad jurídica y del principio de razonabilidad, y es por tal arbitrariedad que solicita </a:t>
            </a:r>
            <a:r>
              <a:rPr lang="es-ES" sz="1400" dirty="0" smtClean="0"/>
              <a:t>su anulación vía </a:t>
            </a:r>
            <a:r>
              <a:rPr lang="es-ES" sz="1400" dirty="0"/>
              <a:t>casación o por declaración de inconstitucionalidad.</a:t>
            </a:r>
          </a:p>
          <a:p>
            <a:pPr algn="just"/>
            <a:r>
              <a:rPr lang="es-ES" sz="1400" dirty="0"/>
              <a:t>Arguye que la Cámara confirmó la pretensión del Municipio pese a que el mismo no prestó ningún servicio a la empresa y al respecto, alega que en la etapa administrativa y al contestar la demanda, sostuvo la prestación de servicios; pero luego viró su postura al presentar alegatos y afirmó que no podía brindar servicios porque Telecom Personal S.A. nunca había solicitado la habilitación de la antena, lo que encontró apoyo en la sentencia ahora impugnada, que -dice- forzó la interpretación de los hechos del caso para convalidar la pretensión fiscal. </a:t>
            </a:r>
            <a:endParaRPr lang="es-ES" sz="1400" dirty="0" smtClean="0"/>
          </a:p>
          <a:p>
            <a:pPr algn="just"/>
            <a:endParaRPr lang="es-AR" sz="1400" dirty="0"/>
          </a:p>
        </p:txBody>
      </p:sp>
    </p:spTree>
    <p:extLst>
      <p:ext uri="{BB962C8B-B14F-4D97-AF65-F5344CB8AC3E}">
        <p14:creationId xmlns:p14="http://schemas.microsoft.com/office/powerpoint/2010/main" val="1562183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0703" y="296562"/>
            <a:ext cx="11088129" cy="1425146"/>
          </a:xfrm>
        </p:spPr>
        <p:txBody>
          <a:bodyPr/>
          <a:lstStyle/>
          <a:p>
            <a:r>
              <a:rPr lang="es-AR" sz="2000" dirty="0"/>
              <a:t>“TELECOM PERSONAL S.A. c/ Municipalidad de Roldan –recurso contencioso </a:t>
            </a:r>
            <a:br>
              <a:rPr lang="es-AR" sz="2000" dirty="0"/>
            </a:br>
            <a:r>
              <a:rPr lang="es-AR" sz="2000" dirty="0"/>
              <a:t>Administrativo- s/ queja por Denegación del Recurso de Inconstitucionalidad”. </a:t>
            </a:r>
            <a:br>
              <a:rPr lang="es-AR" sz="2000" dirty="0"/>
            </a:br>
            <a:r>
              <a:rPr lang="es-AR" sz="2000" dirty="0">
                <a:solidFill>
                  <a:prstClr val="black"/>
                </a:solidFill>
              </a:rPr>
              <a:t>Corte Suprema de Justicia de Santa Fe (23/06/2020)</a:t>
            </a:r>
            <a:r>
              <a:rPr lang="es-AR" sz="1800" dirty="0">
                <a:solidFill>
                  <a:prstClr val="black"/>
                </a:solidFill>
              </a:rPr>
              <a:t/>
            </a:r>
            <a:br>
              <a:rPr lang="es-AR" sz="1800" dirty="0">
                <a:solidFill>
                  <a:prstClr val="black"/>
                </a:solidFill>
              </a:rPr>
            </a:br>
            <a:endParaRPr lang="es-AR" sz="1200" dirty="0"/>
          </a:p>
        </p:txBody>
      </p:sp>
      <p:sp>
        <p:nvSpPr>
          <p:cNvPr id="3" name="Marcador de contenido 2"/>
          <p:cNvSpPr>
            <a:spLocks noGrp="1"/>
          </p:cNvSpPr>
          <p:nvPr>
            <p:ph idx="1"/>
          </p:nvPr>
        </p:nvSpPr>
        <p:spPr>
          <a:xfrm>
            <a:off x="370703" y="2347784"/>
            <a:ext cx="11002583" cy="3832289"/>
          </a:xfrm>
        </p:spPr>
        <p:txBody>
          <a:bodyPr>
            <a:normAutofit/>
          </a:bodyPr>
          <a:lstStyle/>
          <a:p>
            <a:pPr marL="0" indent="0" algn="just">
              <a:buNone/>
            </a:pPr>
            <a:endParaRPr lang="es-ES" sz="1600" b="1" u="sng" dirty="0" smtClean="0"/>
          </a:p>
          <a:p>
            <a:pPr algn="just"/>
            <a:r>
              <a:rPr lang="es-ES" sz="1600" b="1" u="sng" dirty="0" smtClean="0"/>
              <a:t>Sentencia</a:t>
            </a:r>
            <a:r>
              <a:rPr lang="es-ES" sz="1600" b="1" u="sng" dirty="0"/>
              <a:t>: </a:t>
            </a:r>
            <a:r>
              <a:rPr lang="es-ES" sz="1600" dirty="0"/>
              <a:t>La </a:t>
            </a:r>
            <a:r>
              <a:rPr lang="es-ES" sz="1600" dirty="0" smtClean="0"/>
              <a:t>Corte provincial decide </a:t>
            </a:r>
            <a:r>
              <a:rPr lang="es-ES" sz="1600" dirty="0"/>
              <a:t>que los remedios interpuestos por Telecom Personal S.A. no pueden prosperar habida cuenta que, al penetrar en el ámbito de lo sustancial -con las limitaciones propias de este estadio- del memorial introductorio del recurso de inconstitucionalidad y casación en confrontación con lo resuelto en la sentencia impugnada, se advierte que los planteos que la compareciente intenta encuadrar en hipótesis conculcatorias de garantías constitucionales carecen de consistencia y no alcanzan a persuadir de que se configure un caso constitucional idóneo para operar la apertura de la instancia extraordinaria ante esta Corte, cuya misión es efectuar el control de la adecuación de las sentencias al ordenamiento jurídico fundamental, pero de ningún modo sustituir a los tribunales ordinarios en su cometido jurisdiccional.</a:t>
            </a:r>
            <a:endParaRPr lang="es-ES" sz="1600" dirty="0" smtClean="0"/>
          </a:p>
          <a:p>
            <a:endParaRPr lang="es-AR" dirty="0"/>
          </a:p>
        </p:txBody>
      </p:sp>
    </p:spTree>
    <p:extLst>
      <p:ext uri="{BB962C8B-B14F-4D97-AF65-F5344CB8AC3E}">
        <p14:creationId xmlns:p14="http://schemas.microsoft.com/office/powerpoint/2010/main" val="2103091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1892" y="378940"/>
            <a:ext cx="10714733" cy="1178741"/>
          </a:xfrm>
        </p:spPr>
        <p:txBody>
          <a:bodyPr/>
          <a:lstStyle/>
          <a:p>
            <a:r>
              <a:rPr lang="es-AR" sz="2000" dirty="0"/>
              <a:t>“TELECOM PERSONAL S.A. c/ Municipalidad de Roldan –recurso contencioso </a:t>
            </a:r>
            <a:br>
              <a:rPr lang="es-AR" sz="2000" dirty="0"/>
            </a:br>
            <a:r>
              <a:rPr lang="es-AR" sz="2000" dirty="0"/>
              <a:t>Administrativo- s/ queja por Denegación del Recurso de Inconstitucionalidad”. </a:t>
            </a:r>
            <a:br>
              <a:rPr lang="es-AR" sz="2000" dirty="0"/>
            </a:br>
            <a:r>
              <a:rPr lang="es-AR" sz="2000" dirty="0">
                <a:solidFill>
                  <a:prstClr val="black"/>
                </a:solidFill>
              </a:rPr>
              <a:t>Corte Suprema de Justicia de Santa Fe (23/06/2020)</a:t>
            </a:r>
            <a:endParaRPr lang="es-AR" dirty="0"/>
          </a:p>
        </p:txBody>
      </p:sp>
      <p:sp>
        <p:nvSpPr>
          <p:cNvPr id="3" name="Marcador de contenido 2"/>
          <p:cNvSpPr>
            <a:spLocks noGrp="1"/>
          </p:cNvSpPr>
          <p:nvPr>
            <p:ph idx="1"/>
          </p:nvPr>
        </p:nvSpPr>
        <p:spPr>
          <a:xfrm>
            <a:off x="568883" y="2296428"/>
            <a:ext cx="10557742" cy="4129086"/>
          </a:xfrm>
        </p:spPr>
        <p:txBody>
          <a:bodyPr>
            <a:normAutofit/>
          </a:bodyPr>
          <a:lstStyle/>
          <a:p>
            <a:pPr algn="just"/>
            <a:r>
              <a:rPr lang="es-ES" i="1" dirty="0" smtClean="0"/>
              <a:t>“Circunscripta </a:t>
            </a:r>
            <a:r>
              <a:rPr lang="es-ES" i="1" dirty="0"/>
              <a:t>la cuestión, a lo que ahora resulta de interés, concretamente los reproches formulados al pronunciamiento impugnado denotan el disenso en torno a la tesis sostenida por los </a:t>
            </a:r>
            <a:r>
              <a:rPr lang="es-ES" i="1" dirty="0" err="1" smtClean="0"/>
              <a:t>Sentenciantes</a:t>
            </a:r>
            <a:r>
              <a:rPr lang="es-ES" i="1" dirty="0" smtClean="0"/>
              <a:t>, </a:t>
            </a:r>
            <a:r>
              <a:rPr lang="es-ES" i="1" dirty="0"/>
              <a:t>quienes analizaron la situación planteada en autos y llegaron a la conclusión de que, en el caso, el tributo por inspección de antenas por el período 2010/2014 resultaba legítimo, ya que las prescripciones de las Ordenanzas de Roldán N° 524/07 y 528/07, no traspasaban los límites que el Municipio tiene impuestos, en tanto se correspondían con atribuciones inherentes a los mismos; que el establecimiento de requisitos para la instalación de antenas resultaba competencia de la autoridad municipal; que la jurisprudencia tiene resuelto uniformemente que es competencia de los municipios el permiso y habilitación para la instalación de antenas para difusión del servicio de telefonía celular y que, en definitiva, la norma cuestionada resultaba del legítimo ejercicio del Poder de Policía municipal de la Municipalidad de Roldán en materia de higiene seguridad, orden social y ambiental (arts. 39, inc. 27, ley 2756 y 41, C.N.) no resultando un ejercicio arbitrario de tal </a:t>
            </a:r>
            <a:r>
              <a:rPr lang="es-ES" i="1" dirty="0" smtClean="0"/>
              <a:t>potestad”.</a:t>
            </a:r>
            <a:endParaRPr lang="es-AR" i="1" dirty="0"/>
          </a:p>
        </p:txBody>
      </p:sp>
    </p:spTree>
    <p:extLst>
      <p:ext uri="{BB962C8B-B14F-4D97-AF65-F5344CB8AC3E}">
        <p14:creationId xmlns:p14="http://schemas.microsoft.com/office/powerpoint/2010/main" val="2271676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3038" y="403653"/>
            <a:ext cx="10838301" cy="1129314"/>
          </a:xfrm>
        </p:spPr>
        <p:txBody>
          <a:bodyPr/>
          <a:lstStyle/>
          <a:p>
            <a:r>
              <a:rPr lang="es-AR" sz="2000" dirty="0"/>
              <a:t>“TELECOM PERSONAL S.A. c/ Municipalidad de Roldan –recurso contencioso </a:t>
            </a:r>
            <a:br>
              <a:rPr lang="es-AR" sz="2000" dirty="0"/>
            </a:br>
            <a:r>
              <a:rPr lang="es-AR" sz="2000" dirty="0"/>
              <a:t>Administrativo- s/ queja por Denegación del Recurso de Inconstitucionalidad”. </a:t>
            </a:r>
            <a:br>
              <a:rPr lang="es-AR" sz="2000" dirty="0"/>
            </a:br>
            <a:r>
              <a:rPr lang="es-AR" sz="2000" dirty="0">
                <a:solidFill>
                  <a:prstClr val="black"/>
                </a:solidFill>
              </a:rPr>
              <a:t>Corte Suprema de Justicia de Santa Fe (23/06/2020)</a:t>
            </a:r>
            <a:endParaRPr lang="es-AR" dirty="0"/>
          </a:p>
        </p:txBody>
      </p:sp>
      <p:sp>
        <p:nvSpPr>
          <p:cNvPr id="3" name="Marcador de contenido 2"/>
          <p:cNvSpPr>
            <a:spLocks noGrp="1"/>
          </p:cNvSpPr>
          <p:nvPr>
            <p:ph idx="1"/>
          </p:nvPr>
        </p:nvSpPr>
        <p:spPr>
          <a:xfrm>
            <a:off x="370704" y="2214048"/>
            <a:ext cx="11038701" cy="4400935"/>
          </a:xfrm>
        </p:spPr>
        <p:txBody>
          <a:bodyPr>
            <a:noAutofit/>
          </a:bodyPr>
          <a:lstStyle/>
          <a:p>
            <a:pPr algn="just"/>
            <a:r>
              <a:rPr lang="es-ES" sz="1400" i="1" dirty="0" smtClean="0"/>
              <a:t>“Debe </a:t>
            </a:r>
            <a:r>
              <a:rPr lang="es-ES" sz="1400" i="1" dirty="0"/>
              <a:t>señalarse que respecto de esa supuesta falta y atento al alcance dado al término </a:t>
            </a:r>
            <a:r>
              <a:rPr lang="es-ES" sz="1400" i="1" dirty="0" smtClean="0"/>
              <a:t>‘efectiva </a:t>
            </a:r>
            <a:r>
              <a:rPr lang="es-ES" sz="1400" i="1" dirty="0"/>
              <a:t>prestación del </a:t>
            </a:r>
            <a:r>
              <a:rPr lang="es-ES" sz="1400" i="1" dirty="0" smtClean="0"/>
              <a:t>servicio’ </a:t>
            </a:r>
            <a:r>
              <a:rPr lang="es-ES" sz="1400" i="1" dirty="0"/>
              <a:t>por la jurisprudencia de esta Corte (A. y S. T. 278, págs. 57/61; T. 133., págs. 258/279), luce suficientemente acreditada la prestación potencial del servicio por parte de la Municipalidad de Roldán para hacer nacer la obligación a cargo del contribuyente, no logrando la recurrente en este caso desmerecer las argumentaciones expuestas por la Cámara cuando sostuvo la exigibilidad del cobro de la tasa por haber acreditado el Fisco realizar actos de la administración, verificaciones y requerimientos propias de la tarea de inspección de estructuras soporte de antenas de la </a:t>
            </a:r>
            <a:r>
              <a:rPr lang="es-ES" sz="1400" i="1" dirty="0" smtClean="0"/>
              <a:t>actora”</a:t>
            </a:r>
          </a:p>
          <a:p>
            <a:pPr algn="just"/>
            <a:r>
              <a:rPr lang="es-ES" sz="1400" i="1" dirty="0" smtClean="0"/>
              <a:t>“Al </a:t>
            </a:r>
            <a:r>
              <a:rPr lang="es-ES" sz="1400" i="1" dirty="0"/>
              <a:t>respecto cabe recordar que a los fines de la exigibilidad del cobro de la tasa se ha entendido suficiente la organización del servicio, así como su ofrecimiento a los eventuales contribuyentes, resultando legítimo su cobro desde el momento en que el Fisco incurre en erogaciones para organizar la prestación, la que debe encontrarse a disposición de los particulares, independientemente del uso efectivo que de ella realicen (cfr. Villegas, Héctor </a:t>
            </a:r>
            <a:r>
              <a:rPr lang="es-ES" sz="1400" i="1" dirty="0" smtClean="0"/>
              <a:t>‘Curso </a:t>
            </a:r>
            <a:r>
              <a:rPr lang="es-ES" sz="1400" i="1" dirty="0"/>
              <a:t>de finanzas, derecho financiero y </a:t>
            </a:r>
            <a:r>
              <a:rPr lang="es-ES" sz="1400" i="1" dirty="0" smtClean="0"/>
              <a:t>tributario’, </a:t>
            </a:r>
            <a:r>
              <a:rPr lang="es-ES" sz="1400" i="1" dirty="0"/>
              <a:t>Ed. </a:t>
            </a:r>
            <a:r>
              <a:rPr lang="es-ES" sz="1400" i="1" dirty="0" err="1"/>
              <a:t>Astrea</a:t>
            </a:r>
            <a:r>
              <a:rPr lang="es-ES" sz="1400" i="1" dirty="0"/>
              <a:t>, Buenos Aires, 2016, pág. 135</a:t>
            </a:r>
            <a:r>
              <a:rPr lang="es-ES" sz="1400" i="1" dirty="0" smtClean="0"/>
              <a:t>)”. </a:t>
            </a:r>
          </a:p>
          <a:p>
            <a:pPr algn="just"/>
            <a:r>
              <a:rPr lang="es-ES" sz="1400" i="1" dirty="0" smtClean="0"/>
              <a:t>“Con </a:t>
            </a:r>
            <a:r>
              <a:rPr lang="es-ES" sz="1400" i="1" dirty="0"/>
              <a:t>mayor peso argumentativo la Corte Suprema de Justicia de la Nación ha sostenido que </a:t>
            </a:r>
            <a:r>
              <a:rPr lang="es-ES" sz="1400" i="1" dirty="0" smtClean="0"/>
              <a:t>‘desde </a:t>
            </a:r>
            <a:r>
              <a:rPr lang="es-ES" sz="1400" i="1" dirty="0"/>
              <a:t>el momento en que el Estado organiza el servicio y lo pone a disposición del particular, éste no puede rehusar su pago (de las tasas) aun cuando no haga uso de aquél, o no tenga interés en él, ya que el servicio tiene en miras el interés </a:t>
            </a:r>
            <a:r>
              <a:rPr lang="es-ES" sz="1400" i="1" dirty="0" smtClean="0"/>
              <a:t>general’ </a:t>
            </a:r>
            <a:r>
              <a:rPr lang="es-ES" sz="1400" i="1" dirty="0"/>
              <a:t>(Fallos:251:50; 312:1575; 323:3770; 326:4251, entre otros</a:t>
            </a:r>
            <a:r>
              <a:rPr lang="es-ES" sz="1400" i="1" dirty="0" smtClean="0"/>
              <a:t>)”.</a:t>
            </a:r>
            <a:endParaRPr lang="es-AR" sz="1400" i="1" dirty="0"/>
          </a:p>
        </p:txBody>
      </p:sp>
    </p:spTree>
    <p:extLst>
      <p:ext uri="{BB962C8B-B14F-4D97-AF65-F5344CB8AC3E}">
        <p14:creationId xmlns:p14="http://schemas.microsoft.com/office/powerpoint/2010/main" val="1897361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5989" y="438949"/>
            <a:ext cx="10771924" cy="1208617"/>
          </a:xfrm>
        </p:spPr>
        <p:txBody>
          <a:bodyPr/>
          <a:lstStyle/>
          <a:p>
            <a:r>
              <a:rPr lang="es-AR" sz="2000" dirty="0"/>
              <a:t>“TELECOM PERSONAL S.A. c/ Municipalidad de Roldan –recurso contencioso </a:t>
            </a:r>
            <a:br>
              <a:rPr lang="es-AR" sz="2000" dirty="0"/>
            </a:br>
            <a:r>
              <a:rPr lang="es-AR" sz="2000" dirty="0"/>
              <a:t>Administrativo- s/ queja por Denegación del Recurso de Inconstitucionalidad”. </a:t>
            </a:r>
            <a:br>
              <a:rPr lang="es-AR" sz="2000" dirty="0"/>
            </a:br>
            <a:r>
              <a:rPr lang="es-AR" sz="2000" dirty="0">
                <a:solidFill>
                  <a:prstClr val="black"/>
                </a:solidFill>
              </a:rPr>
              <a:t>Corte Suprema de Justicia de Santa Fe (23/06/2020)</a:t>
            </a:r>
            <a:endParaRPr lang="es-AR" dirty="0"/>
          </a:p>
        </p:txBody>
      </p:sp>
      <p:sp>
        <p:nvSpPr>
          <p:cNvPr id="3" name="Marcador de contenido 2"/>
          <p:cNvSpPr>
            <a:spLocks noGrp="1"/>
          </p:cNvSpPr>
          <p:nvPr>
            <p:ph idx="1"/>
          </p:nvPr>
        </p:nvSpPr>
        <p:spPr>
          <a:xfrm>
            <a:off x="454664" y="2304666"/>
            <a:ext cx="10554574" cy="3636511"/>
          </a:xfrm>
        </p:spPr>
        <p:txBody>
          <a:bodyPr>
            <a:normAutofit/>
          </a:bodyPr>
          <a:lstStyle/>
          <a:p>
            <a:pPr algn="just"/>
            <a:r>
              <a:rPr lang="es-ES" sz="1600" i="1" dirty="0" smtClean="0"/>
              <a:t>“En </a:t>
            </a:r>
            <a:r>
              <a:rPr lang="es-ES" sz="1600" i="1" dirty="0"/>
              <a:t>suma, esta Corte provincial -aunque refiriendo a la percepción del Derecho de Registro e Inspección- ha analizado la exigencia o no de la efectiva prestación del servicio, considerando que la tasa no es sin más ilegítima si en el período que se reclama el servicio efectivamente no se prestó, siempre que la Administración </a:t>
            </a:r>
            <a:r>
              <a:rPr lang="es-ES" sz="1600" i="1" dirty="0" smtClean="0"/>
              <a:t>‘prima facie’ </a:t>
            </a:r>
            <a:r>
              <a:rPr lang="es-ES" sz="1600" i="1" dirty="0"/>
              <a:t>cuente con las estructuras adecuadas para la prestación del servicio </a:t>
            </a:r>
            <a:r>
              <a:rPr lang="es-ES" sz="1600" i="1" dirty="0" smtClean="0"/>
              <a:t>(‘Arenera </a:t>
            </a:r>
            <a:r>
              <a:rPr lang="es-ES" sz="1600" i="1" dirty="0"/>
              <a:t>de la Cruz y Rozas S.A. c/ Municipalidad de Santa Fe s/ Recurso Contencioso Administrativo de Plena </a:t>
            </a:r>
            <a:r>
              <a:rPr lang="es-ES" sz="1600" i="1" dirty="0" smtClean="0"/>
              <a:t>Jurisdicción’, </a:t>
            </a:r>
            <a:r>
              <a:rPr lang="es-ES" sz="1600" i="1" dirty="0"/>
              <a:t>A. y S. T. 104, págs. 84/91), perdiendo entonces decisividad, en el "sub judice", lo manifestado por la </a:t>
            </a:r>
            <a:r>
              <a:rPr lang="es-ES" sz="1600" i="1" dirty="0" smtClean="0"/>
              <a:t>actora”.</a:t>
            </a:r>
            <a:endParaRPr lang="es-AR" sz="1600" i="1" dirty="0"/>
          </a:p>
        </p:txBody>
      </p:sp>
    </p:spTree>
    <p:extLst>
      <p:ext uri="{BB962C8B-B14F-4D97-AF65-F5344CB8AC3E}">
        <p14:creationId xmlns:p14="http://schemas.microsoft.com/office/powerpoint/2010/main" val="2250058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228" y="403654"/>
            <a:ext cx="10697783" cy="1408671"/>
          </a:xfrm>
        </p:spPr>
        <p:txBody>
          <a:bodyPr/>
          <a:lstStyle/>
          <a:p>
            <a:pPr>
              <a:lnSpc>
                <a:spcPct val="107000"/>
              </a:lnSpc>
              <a:spcAft>
                <a:spcPts val="80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5.-“LDC </a:t>
            </a:r>
            <a:r>
              <a:rPr lang="es-ES" sz="2000" dirty="0">
                <a:latin typeface="Calibri" panose="020F0502020204030204" pitchFamily="34" charset="0"/>
                <a:ea typeface="Calibri" panose="020F0502020204030204" pitchFamily="34" charset="0"/>
                <a:cs typeface="Times New Roman" panose="02020603050405020304" pitchFamily="18" charset="0"/>
              </a:rPr>
              <a:t>ARGENTINA S.A. c/ C</a:t>
            </a:r>
            <a:r>
              <a:rPr lang="es-ES" sz="2000" dirty="0" smtClean="0">
                <a:latin typeface="Calibri" panose="020F0502020204030204" pitchFamily="34" charset="0"/>
                <a:ea typeface="Calibri" panose="020F0502020204030204" pitchFamily="34" charset="0"/>
                <a:cs typeface="Times New Roman" panose="02020603050405020304" pitchFamily="18" charset="0"/>
              </a:rPr>
              <a:t>omuna de </a:t>
            </a:r>
            <a:r>
              <a:rPr lang="es-ES" sz="2000" dirty="0">
                <a:latin typeface="Calibri" panose="020F0502020204030204" pitchFamily="34" charset="0"/>
                <a:ea typeface="Calibri" panose="020F0502020204030204" pitchFamily="34" charset="0"/>
                <a:cs typeface="Times New Roman" panose="02020603050405020304" pitchFamily="18" charset="0"/>
              </a:rPr>
              <a:t>T</a:t>
            </a:r>
            <a:r>
              <a:rPr lang="es-ES" sz="2000" dirty="0" smtClean="0">
                <a:latin typeface="Calibri" panose="020F0502020204030204" pitchFamily="34" charset="0"/>
                <a:ea typeface="Calibri" panose="020F0502020204030204" pitchFamily="34" charset="0"/>
                <a:cs typeface="Times New Roman" panose="02020603050405020304" pitchFamily="18" charset="0"/>
              </a:rPr>
              <a:t>imbues -recurso contencioso administrativo- s/ Queja por Denegación del Recurso de Inconstitucionalidad”</a:t>
            </a:r>
            <a:br>
              <a:rPr lang="es-ES" sz="2000" dirty="0" smtClean="0">
                <a:latin typeface="Calibri" panose="020F0502020204030204" pitchFamily="34" charset="0"/>
                <a:ea typeface="Calibri" panose="020F0502020204030204" pitchFamily="34" charset="0"/>
                <a:cs typeface="Times New Roman" panose="02020603050405020304" pitchFamily="18" charset="0"/>
              </a:rPr>
            </a:br>
            <a:r>
              <a:rPr lang="es-ES" sz="2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Corte Suprema de Justicia de Santa Fe (07/07/2020)</a:t>
            </a:r>
            <a:r>
              <a:rPr lang="es-A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r>
            <a:br>
              <a:rPr lang="es-A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endParaRPr lang="es-AR" sz="2000" dirty="0">
              <a:solidFill>
                <a:schemeClr val="bg1"/>
              </a:solidFill>
            </a:endParaRPr>
          </a:p>
        </p:txBody>
      </p:sp>
      <p:sp>
        <p:nvSpPr>
          <p:cNvPr id="3" name="Marcador de contenido 2"/>
          <p:cNvSpPr>
            <a:spLocks noGrp="1"/>
          </p:cNvSpPr>
          <p:nvPr>
            <p:ph idx="1"/>
          </p:nvPr>
        </p:nvSpPr>
        <p:spPr>
          <a:xfrm>
            <a:off x="390822" y="2372497"/>
            <a:ext cx="11425881" cy="4160108"/>
          </a:xfrm>
        </p:spPr>
        <p:txBody>
          <a:bodyPr>
            <a:normAutofit/>
          </a:bodyPr>
          <a:lstStyle/>
          <a:p>
            <a:r>
              <a:rPr lang="es-ES" sz="1600" b="1" u="sng" dirty="0" smtClean="0"/>
              <a:t>Voces:</a:t>
            </a:r>
            <a:r>
              <a:rPr lang="es-ES" sz="1600" b="1" dirty="0" smtClean="0"/>
              <a:t> </a:t>
            </a:r>
            <a:r>
              <a:rPr lang="es-ES" sz="1600" dirty="0" smtClean="0"/>
              <a:t>Derecho de Registro e Inspección. Exceso de pretensión. Procedencia.  </a:t>
            </a:r>
          </a:p>
          <a:p>
            <a:pPr algn="just"/>
            <a:r>
              <a:rPr lang="es-ES" sz="1600" b="1" u="sng" dirty="0"/>
              <a:t>Hechos:</a:t>
            </a:r>
            <a:r>
              <a:rPr lang="es-ES" sz="1600" dirty="0"/>
              <a:t> La Comuna de Timbues interpone recurso de inconstitucionalidad contra la sentencia emitida por la Cámara de lo Contencioso Administrativo N° 2 que </a:t>
            </a:r>
            <a:r>
              <a:rPr lang="es-ES" sz="1600" dirty="0" smtClean="0"/>
              <a:t>anuló </a:t>
            </a:r>
            <a:r>
              <a:rPr lang="es-ES" sz="1600" dirty="0"/>
              <a:t>lo actos administrativos impugnados por la actora, condenando a la comuna a pagar a la recurrente </a:t>
            </a:r>
            <a:r>
              <a:rPr lang="es-ES" sz="1600" dirty="0" smtClean="0"/>
              <a:t>los </a:t>
            </a:r>
            <a:r>
              <a:rPr lang="es-ES" sz="1600" dirty="0"/>
              <a:t>importes cobrados en concepto de Derecho de Registro e Inspección en cuanto han excedido lo que le hubiera correspondido pagar a la contribuyente. </a:t>
            </a:r>
            <a:endParaRPr lang="es-ES" sz="1600" dirty="0" smtClean="0"/>
          </a:p>
          <a:p>
            <a:pPr algn="just"/>
            <a:r>
              <a:rPr lang="es-ES" sz="1600" dirty="0"/>
              <a:t>Contra dicho pronunciamiento la Comuna demandada interpone recurso de </a:t>
            </a:r>
            <a:r>
              <a:rPr lang="es-ES" sz="1600" dirty="0" smtClean="0"/>
              <a:t>inconstitucionalidad. Relata </a:t>
            </a:r>
            <a:r>
              <a:rPr lang="es-ES" sz="1600" dirty="0"/>
              <a:t>que la sentencia en cuestión declaró que el régimen estatuido por las ordenanzas 2/05 y 17/09 debía aplicarse a la actora hasta la fecha ahí establecida (1.3.2015), no así las ordenanzas 20/13 y 120/14 en tanto pretende aprehender el período anterior al 1.3.2015</a:t>
            </a:r>
            <a:r>
              <a:rPr lang="es-ES" sz="1600" dirty="0" smtClean="0"/>
              <a:t>.</a:t>
            </a:r>
          </a:p>
          <a:p>
            <a:pPr algn="just"/>
            <a:r>
              <a:rPr lang="es-ES" sz="1600" dirty="0" smtClean="0"/>
              <a:t>Afirma </a:t>
            </a:r>
            <a:r>
              <a:rPr lang="es-ES" sz="1600" dirty="0"/>
              <a:t>que la Cámara al fallar, excede los límites impuestos para juzgar la causa, incurriendo en arbitrariedad por </a:t>
            </a:r>
            <a:r>
              <a:rPr lang="es-ES" sz="1600" dirty="0" smtClean="0"/>
              <a:t>incongruencia, </a:t>
            </a:r>
            <a:r>
              <a:rPr lang="es-ES" sz="1600" dirty="0"/>
              <a:t>habida cuenta realiza afirmaciones que contradicen los elementos probatorios acompañados. </a:t>
            </a:r>
            <a:endParaRPr lang="es-AR" dirty="0"/>
          </a:p>
        </p:txBody>
      </p:sp>
    </p:spTree>
    <p:extLst>
      <p:ext uri="{BB962C8B-B14F-4D97-AF65-F5344CB8AC3E}">
        <p14:creationId xmlns:p14="http://schemas.microsoft.com/office/powerpoint/2010/main" val="3067322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4886" y="164757"/>
            <a:ext cx="10797112" cy="1738184"/>
          </a:xfrm>
        </p:spPr>
        <p:txBody>
          <a:bodyPr/>
          <a:lstStyle/>
          <a:p>
            <a:r>
              <a:rPr lang="es-AR" sz="2400" dirty="0" smtClean="0"/>
              <a:t/>
            </a:r>
            <a:br>
              <a:rPr lang="es-AR" sz="2400" dirty="0" smtClean="0"/>
            </a:br>
            <a:r>
              <a:rPr lang="es-AR" sz="2400" dirty="0"/>
              <a:t/>
            </a:r>
            <a:br>
              <a:rPr lang="es-AR" sz="2400" dirty="0"/>
            </a:br>
            <a:r>
              <a:rPr lang="es-AR" sz="2400" dirty="0" smtClean="0"/>
              <a:t/>
            </a:r>
            <a:br>
              <a:rPr lang="es-AR" sz="2400" dirty="0" smtClean="0"/>
            </a:br>
            <a:r>
              <a:rPr lang="es-AR" sz="2400" dirty="0"/>
              <a:t/>
            </a:r>
            <a:br>
              <a:rPr lang="es-AR" sz="2400" dirty="0"/>
            </a:br>
            <a:r>
              <a:rPr lang="es-AR" sz="2400" dirty="0" smtClean="0"/>
              <a:t/>
            </a:r>
            <a:br>
              <a:rPr lang="es-AR" sz="2400" dirty="0" smtClean="0"/>
            </a:br>
            <a:r>
              <a:rPr lang="es-AR" sz="2400" dirty="0"/>
              <a:t/>
            </a:r>
            <a:br>
              <a:rPr lang="es-AR" sz="2400" dirty="0"/>
            </a:br>
            <a:r>
              <a:rPr lang="es-AR" sz="2400" dirty="0" smtClean="0"/>
              <a:t/>
            </a:r>
            <a:br>
              <a:rPr lang="es-AR" sz="2400" dirty="0" smtClean="0"/>
            </a:br>
            <a:r>
              <a:rPr lang="es-AR" sz="2400" dirty="0"/>
              <a:t/>
            </a:r>
            <a:br>
              <a:rPr lang="es-AR" sz="2400" dirty="0"/>
            </a:br>
            <a:r>
              <a:rPr lang="es-AR" sz="2400" dirty="0" smtClean="0"/>
              <a:t/>
            </a:r>
            <a:br>
              <a:rPr lang="es-AR" sz="2400" dirty="0" smtClean="0"/>
            </a:br>
            <a:r>
              <a:rPr lang="es-AR" sz="2400" dirty="0" smtClean="0"/>
              <a:t>1.-“AGRO LAJITAS S.A. vs. </a:t>
            </a:r>
            <a:r>
              <a:rPr lang="es-AR" sz="2400" dirty="0"/>
              <a:t>P</a:t>
            </a:r>
            <a:r>
              <a:rPr lang="es-AR" sz="2400" dirty="0" smtClean="0"/>
              <a:t>rovincia de Tucumán –D.G.R.- s/ Inconstitucionalidad”</a:t>
            </a:r>
            <a:br>
              <a:rPr lang="es-AR" sz="2400" dirty="0" smtClean="0"/>
            </a:br>
            <a:r>
              <a:rPr lang="es-AR" sz="2400" dirty="0" smtClean="0">
                <a:solidFill>
                  <a:schemeClr val="bg1"/>
                </a:solidFill>
              </a:rPr>
              <a:t>Corte Suprema de Justicia de Tucumán (21/08/2020)</a:t>
            </a:r>
            <a:r>
              <a:rPr lang="es-AR" sz="2400" dirty="0" smtClean="0"/>
              <a:t/>
            </a:r>
            <a:br>
              <a:rPr lang="es-AR" sz="2400" dirty="0" smtClean="0"/>
            </a:br>
            <a:endParaRPr lang="es-AR" sz="2400" dirty="0"/>
          </a:p>
        </p:txBody>
      </p:sp>
      <p:sp>
        <p:nvSpPr>
          <p:cNvPr id="3" name="Marcador de contenido 2"/>
          <p:cNvSpPr>
            <a:spLocks noGrp="1"/>
          </p:cNvSpPr>
          <p:nvPr>
            <p:ph idx="1"/>
          </p:nvPr>
        </p:nvSpPr>
        <p:spPr>
          <a:xfrm>
            <a:off x="584886" y="2265405"/>
            <a:ext cx="11145795" cy="4184820"/>
          </a:xfrm>
        </p:spPr>
        <p:txBody>
          <a:bodyPr>
            <a:normAutofit fontScale="85000" lnSpcReduction="10000"/>
          </a:bodyPr>
          <a:lstStyle/>
          <a:p>
            <a:pPr algn="just"/>
            <a:endParaRPr lang="es-AR" sz="1600" b="1" u="sng" dirty="0" smtClean="0"/>
          </a:p>
          <a:p>
            <a:pPr algn="just"/>
            <a:r>
              <a:rPr lang="es-AR" sz="1700" b="1" u="sng" dirty="0" smtClean="0"/>
              <a:t>Voces:</a:t>
            </a:r>
            <a:r>
              <a:rPr lang="es-AR" sz="1700" dirty="0" smtClean="0"/>
              <a:t> Ingresos Brutos. Inconstitucionalidad. Regímenes de Retención y Percepción. Falta de legitimación. Improcedencia. </a:t>
            </a:r>
          </a:p>
          <a:p>
            <a:pPr algn="just"/>
            <a:r>
              <a:rPr lang="es-ES" sz="1700" b="1" u="sng" dirty="0" smtClean="0"/>
              <a:t>Hechos</a:t>
            </a:r>
            <a:r>
              <a:rPr lang="es-ES" sz="1700" b="1" u="sng" dirty="0"/>
              <a:t>: </a:t>
            </a:r>
            <a:r>
              <a:rPr lang="es-ES" sz="1700" dirty="0"/>
              <a:t>la empresa </a:t>
            </a:r>
            <a:r>
              <a:rPr lang="es-ES" sz="1700" dirty="0" smtClean="0"/>
              <a:t>demandó </a:t>
            </a:r>
            <a:r>
              <a:rPr lang="es-ES" sz="1700" dirty="0"/>
              <a:t>la inconstitucionalidad de las Resoluciones Nº 86/00; 23/02; 7/11 y 125/04. Las dos primeras, establecieron los regímenes de agentes de percepción y retención del impuesto a los Ingresos Brutos; las dos últimas</a:t>
            </a:r>
            <a:r>
              <a:rPr lang="es-ES" sz="1700" dirty="0" smtClean="0"/>
              <a:t>, la </a:t>
            </a:r>
            <a:r>
              <a:rPr lang="es-ES" sz="1700" dirty="0"/>
              <a:t>incluyeron </a:t>
            </a:r>
            <a:r>
              <a:rPr lang="es-ES" sz="1700" dirty="0" smtClean="0"/>
              <a:t>en </a:t>
            </a:r>
            <a:r>
              <a:rPr lang="es-ES" sz="1700" dirty="0"/>
              <a:t>los respectivos regímenes. </a:t>
            </a:r>
            <a:endParaRPr lang="es-ES" sz="1700" dirty="0" smtClean="0"/>
          </a:p>
          <a:p>
            <a:pPr algn="just"/>
            <a:r>
              <a:rPr lang="es-ES" sz="1700" dirty="0" smtClean="0"/>
              <a:t>Sostiene </a:t>
            </a:r>
            <a:r>
              <a:rPr lang="es-ES" sz="1700" dirty="0"/>
              <a:t>que los actos administrativos </a:t>
            </a:r>
            <a:r>
              <a:rPr lang="es-ES" sz="1700" dirty="0" smtClean="0"/>
              <a:t>de designación carecían </a:t>
            </a:r>
            <a:r>
              <a:rPr lang="es-ES" sz="1700" dirty="0"/>
              <a:t>de motivación y que quebrantaban la garantía de igualdad, pues al no incluir en la misma condición a todas las empresas que se dedican a las mismas actividades, colocaban a quienes sí fueron afectados, en situación desventajosa respecto de aquellos competidores que no debían cumplir las cargas impuestas a los </a:t>
            </a:r>
            <a:r>
              <a:rPr lang="es-ES" sz="1700" dirty="0" smtClean="0"/>
              <a:t>agentes. También </a:t>
            </a:r>
            <a:r>
              <a:rPr lang="es-ES" sz="1700" dirty="0"/>
              <a:t>cuestionó la constitucionalidad de las delegaciones efectuadas por el legislador a favor de la D.G.R., para que dictara las normas cuestionadas. </a:t>
            </a:r>
            <a:endParaRPr lang="es-ES" sz="1700" dirty="0" smtClean="0"/>
          </a:p>
          <a:p>
            <a:pPr algn="just"/>
            <a:r>
              <a:rPr lang="es-ES" sz="1700" dirty="0" smtClean="0"/>
              <a:t>El </a:t>
            </a:r>
            <a:r>
              <a:rPr lang="es-ES" sz="1700" dirty="0"/>
              <a:t>fisco a su turno, </a:t>
            </a:r>
            <a:r>
              <a:rPr lang="es-ES" sz="1700" dirty="0" smtClean="0"/>
              <a:t>alegó </a:t>
            </a:r>
            <a:r>
              <a:rPr lang="es-ES" sz="1700" dirty="0"/>
              <a:t>que la empresa no se encontraba </a:t>
            </a:r>
            <a:r>
              <a:rPr lang="es-ES" sz="1700" dirty="0" smtClean="0"/>
              <a:t>legitimada </a:t>
            </a:r>
            <a:r>
              <a:rPr lang="es-ES" sz="1700" dirty="0"/>
              <a:t>a plantear la inconstitucionalidad, pues previo al inicio de la acción adhirió a diversos planes de facilidades de pago, lo que importaba de pleno derecho, el desistimiento y expresa renuncia, a toda acción y derecho, y a todo planteo acerca de la falta de validez constitucional de las </a:t>
            </a:r>
            <a:r>
              <a:rPr lang="es-ES" sz="1700" dirty="0" smtClean="0"/>
              <a:t>normas. Asimismo, invocó la convalidación de las designaciones en tanto la empresa siempre cumplió con las obligaciones a su cargo. </a:t>
            </a:r>
          </a:p>
          <a:p>
            <a:pPr algn="just"/>
            <a:r>
              <a:rPr lang="es-ES" sz="1700" dirty="0" smtClean="0"/>
              <a:t>La </a:t>
            </a:r>
            <a:r>
              <a:rPr lang="es-ES" sz="1700" dirty="0"/>
              <a:t>Sala I de la Cámara en lo Contencioso Administrativo hizo lugar al planteo </a:t>
            </a:r>
            <a:r>
              <a:rPr lang="es-ES" sz="1700" dirty="0" smtClean="0"/>
              <a:t>del fisco y </a:t>
            </a:r>
            <a:r>
              <a:rPr lang="es-ES" sz="1700" dirty="0"/>
              <a:t>declaró abstracta la emisión de </a:t>
            </a:r>
            <a:r>
              <a:rPr lang="es-ES" sz="1700" dirty="0" smtClean="0"/>
              <a:t>pronunciamiento </a:t>
            </a:r>
            <a:r>
              <a:rPr lang="es-ES" sz="1700" dirty="0"/>
              <a:t>en la causa, motivando la casación que se </a:t>
            </a:r>
            <a:r>
              <a:rPr lang="es-ES" sz="1700" dirty="0" smtClean="0"/>
              <a:t>decide en </a:t>
            </a:r>
            <a:r>
              <a:rPr lang="es-ES" sz="1700" dirty="0"/>
              <a:t>el presente pronunciamiento. </a:t>
            </a:r>
            <a:endParaRPr lang="es-AR" sz="1700" dirty="0" smtClean="0"/>
          </a:p>
          <a:p>
            <a:pPr marL="0" indent="0">
              <a:buNone/>
            </a:pPr>
            <a:endParaRPr lang="es-AR" dirty="0"/>
          </a:p>
        </p:txBody>
      </p:sp>
    </p:spTree>
    <p:extLst>
      <p:ext uri="{BB962C8B-B14F-4D97-AF65-F5344CB8AC3E}">
        <p14:creationId xmlns:p14="http://schemas.microsoft.com/office/powerpoint/2010/main" val="3290124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8324" y="428367"/>
            <a:ext cx="10898659" cy="1318055"/>
          </a:xfrm>
        </p:spPr>
        <p:txBody>
          <a:bodyPr/>
          <a:lstStyle/>
          <a:p>
            <a:r>
              <a:rPr lang="es-ES" sz="2000" dirty="0">
                <a:latin typeface="Calibri" panose="020F0502020204030204" pitchFamily="34" charset="0"/>
                <a:ea typeface="Calibri" panose="020F0502020204030204" pitchFamily="34" charset="0"/>
                <a:cs typeface="Times New Roman" panose="02020603050405020304" pitchFamily="18" charset="0"/>
              </a:rPr>
              <a:t>“LDC ARGENTINA S.A. c/ Comuna de Timbues -recurso contencioso administrativo- s/ Queja por Denegación del Recurso de Inconstitucionalidad”</a:t>
            </a:r>
            <a:br>
              <a:rPr lang="es-ES" sz="2000" dirty="0">
                <a:latin typeface="Calibri" panose="020F0502020204030204" pitchFamily="34" charset="0"/>
                <a:ea typeface="Calibri" panose="020F0502020204030204" pitchFamily="34" charset="0"/>
                <a:cs typeface="Times New Roman" panose="02020603050405020304" pitchFamily="18" charset="0"/>
              </a:rPr>
            </a:b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Corte Suprema de Justicia de Santa Fe (07/07/2020)</a:t>
            </a:r>
            <a:r>
              <a:rPr lang="es-AR"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s-AR"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s-AR" sz="2000" dirty="0"/>
          </a:p>
        </p:txBody>
      </p:sp>
      <p:sp>
        <p:nvSpPr>
          <p:cNvPr id="3" name="Marcador de contenido 2"/>
          <p:cNvSpPr>
            <a:spLocks noGrp="1"/>
          </p:cNvSpPr>
          <p:nvPr>
            <p:ph idx="1"/>
          </p:nvPr>
        </p:nvSpPr>
        <p:spPr>
          <a:xfrm>
            <a:off x="494270" y="2504303"/>
            <a:ext cx="11013989" cy="3764691"/>
          </a:xfrm>
        </p:spPr>
        <p:txBody>
          <a:bodyPr>
            <a:normAutofit/>
          </a:bodyPr>
          <a:lstStyle/>
          <a:p>
            <a:pPr algn="just"/>
            <a:r>
              <a:rPr lang="es-ES" sz="1600" b="1" u="sng" dirty="0" smtClean="0"/>
              <a:t>Sentencia:</a:t>
            </a:r>
            <a:r>
              <a:rPr lang="es-ES" sz="1600" dirty="0" smtClean="0"/>
              <a:t> la </a:t>
            </a:r>
            <a:r>
              <a:rPr lang="es-ES" sz="1600" dirty="0"/>
              <a:t>Corte decide </a:t>
            </a:r>
            <a:r>
              <a:rPr lang="es-ES" sz="1600" dirty="0" smtClean="0"/>
              <a:t>que la queja interpuesta por la demandada no puede prosperar</a:t>
            </a:r>
            <a:r>
              <a:rPr lang="es-ES" sz="1600" dirty="0"/>
              <a:t>. </a:t>
            </a:r>
            <a:endParaRPr lang="es-ES" sz="1600" dirty="0" smtClean="0"/>
          </a:p>
          <a:p>
            <a:pPr algn="just"/>
            <a:r>
              <a:rPr lang="es-ES" sz="1600" dirty="0" smtClean="0"/>
              <a:t>Considera que, se advierte </a:t>
            </a:r>
            <a:r>
              <a:rPr lang="es-ES" sz="1600" dirty="0"/>
              <a:t>de la confrontación de los argumentos recursivos con la sentencia atacada, </a:t>
            </a:r>
            <a:r>
              <a:rPr lang="es-ES" sz="1600" dirty="0" smtClean="0"/>
              <a:t>la </a:t>
            </a:r>
            <a:r>
              <a:rPr lang="es-ES" sz="1600" dirty="0"/>
              <a:t>mera discrepancia de la compareciente con los fundamentos brindados por la Cámara al emitir el pronunciamiento, lo que por otra parte fuera expuesto por el Tribunal en oportunidad de denegar el remedio extraordinario con argumentos que no han sido rebatidos en el escrito de queja y que, por lo tanto, permanecen en </a:t>
            </a:r>
            <a:r>
              <a:rPr lang="es-ES" sz="1600" dirty="0" err="1"/>
              <a:t>pié</a:t>
            </a:r>
            <a:r>
              <a:rPr lang="es-ES" sz="1600" dirty="0" smtClean="0"/>
              <a:t>.</a:t>
            </a:r>
          </a:p>
          <a:p>
            <a:pPr marL="0" indent="0" algn="just">
              <a:buNone/>
            </a:pPr>
            <a:endParaRPr lang="es-ES" sz="1600" dirty="0" smtClean="0"/>
          </a:p>
          <a:p>
            <a:pPr algn="just"/>
            <a:r>
              <a:rPr lang="es-ES" sz="1600" dirty="0" smtClean="0"/>
              <a:t>Destaca que </a:t>
            </a:r>
            <a:r>
              <a:rPr lang="es-ES" sz="1600" i="1" dirty="0" smtClean="0"/>
              <a:t>“El </a:t>
            </a:r>
            <a:r>
              <a:rPr lang="es-ES" sz="1600" i="1" dirty="0"/>
              <a:t>A quo ha razonado que </a:t>
            </a:r>
            <a:r>
              <a:rPr lang="es-ES" sz="1600" i="1" dirty="0" smtClean="0"/>
              <a:t>‘...</a:t>
            </a:r>
            <a:r>
              <a:rPr lang="es-ES" sz="1600" i="1" dirty="0"/>
              <a:t>el régimen especial establecido hasta el 01.03.15, no comportaba una donación o renuncia, ni significaba una exención tributaria, sino que constituía 'un régimen de ingresos especial, por tiempo determinado y que, incluía sendas cláusulas de ajuste o potenciación de la deuda tributaria lo que descartaba la posibilidad de que los montos respectivos quedaran desfasados o superados por la realidad o el aumento de la </a:t>
            </a:r>
            <a:r>
              <a:rPr lang="es-ES" sz="1600" i="1" dirty="0" smtClean="0"/>
              <a:t>inflación‘”.</a:t>
            </a:r>
            <a:endParaRPr lang="es-AR" sz="1600" i="1" dirty="0"/>
          </a:p>
        </p:txBody>
      </p:sp>
    </p:spTree>
    <p:extLst>
      <p:ext uri="{BB962C8B-B14F-4D97-AF65-F5344CB8AC3E}">
        <p14:creationId xmlns:p14="http://schemas.microsoft.com/office/powerpoint/2010/main" val="389256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2465" y="601362"/>
            <a:ext cx="10626811" cy="1096362"/>
          </a:xfrm>
        </p:spPr>
        <p:txBody>
          <a:bodyPr/>
          <a:lstStyle/>
          <a:p>
            <a:r>
              <a:rPr lang="es-ES" sz="2000" dirty="0">
                <a:latin typeface="Calibri" panose="020F0502020204030204" pitchFamily="34" charset="0"/>
                <a:ea typeface="Calibri" panose="020F0502020204030204" pitchFamily="34" charset="0"/>
                <a:cs typeface="Times New Roman" panose="02020603050405020304" pitchFamily="18" charset="0"/>
              </a:rPr>
              <a:t>“LDC ARGENTINA S.A. c/ Comuna de Timbues -recurso contencioso administrativo- s/ Queja por Denegación del Recurso de Inconstitucionalidad</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r>
              <a:rPr lang="es-ES" sz="2000" dirty="0">
                <a:latin typeface="Calibri" panose="020F0502020204030204" pitchFamily="34" charset="0"/>
                <a:ea typeface="Calibri" panose="020F0502020204030204" pitchFamily="34" charset="0"/>
                <a:cs typeface="Times New Roman" panose="02020603050405020304" pitchFamily="18" charset="0"/>
              </a:rPr>
              <a:t/>
            </a:r>
            <a:br>
              <a:rPr lang="es-ES" sz="2000" dirty="0">
                <a:latin typeface="Calibri" panose="020F0502020204030204" pitchFamily="34" charset="0"/>
                <a:ea typeface="Calibri" panose="020F0502020204030204" pitchFamily="34" charset="0"/>
                <a:cs typeface="Times New Roman" panose="02020603050405020304" pitchFamily="18" charset="0"/>
              </a:rPr>
            </a:b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Corte Suprema de Justicia de Santa Fe (07/07/2020)</a:t>
            </a:r>
            <a:r>
              <a:rPr lang="es-AR"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s-AR"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s-AR" sz="2000" dirty="0"/>
          </a:p>
        </p:txBody>
      </p:sp>
      <p:sp>
        <p:nvSpPr>
          <p:cNvPr id="3" name="Marcador de contenido 2"/>
          <p:cNvSpPr>
            <a:spLocks noGrp="1"/>
          </p:cNvSpPr>
          <p:nvPr>
            <p:ph idx="1"/>
          </p:nvPr>
        </p:nvSpPr>
        <p:spPr>
          <a:xfrm>
            <a:off x="362465" y="2222287"/>
            <a:ext cx="11030465" cy="4046708"/>
          </a:xfrm>
        </p:spPr>
        <p:txBody>
          <a:bodyPr>
            <a:normAutofit lnSpcReduction="10000"/>
          </a:bodyPr>
          <a:lstStyle/>
          <a:p>
            <a:pPr algn="just"/>
            <a:r>
              <a:rPr lang="es-ES" sz="1600" i="1" dirty="0" smtClean="0"/>
              <a:t>“A </a:t>
            </a:r>
            <a:r>
              <a:rPr lang="es-ES" sz="1600" i="1" dirty="0"/>
              <a:t>ello agregó, con cita de doctrina y jurisprudencia, que además de que en la especie no había mediado una exención sino un régimen especial con índices de ajuste, no se había invocado (en la ordenanza impugnada 20/13) el instituto </a:t>
            </a:r>
            <a:r>
              <a:rPr lang="es-ES" sz="1600" i="1" dirty="0" err="1"/>
              <a:t>emergencial</a:t>
            </a:r>
            <a:r>
              <a:rPr lang="es-ES" sz="1600" i="1" dirty="0"/>
              <a:t> para dejar sin efecto el régimen tributario anterior (ordenanzas 2/05 y 17/09, con vigencia hasta el 1.3.2015); y apoyándose en criterio inveterado de la Corte nacional, concluyó en que si bien nadie tiene derecho adquirido al mantenimiento de las leyes ni a la inalterabilidad de los gravámenes creados o dispensados por ellas, ello no rige en los supuestos en que las normas para promover inversiones establecen la estabilidad por un determinado lapso del régimen tributario aplicable a los respectivos </a:t>
            </a:r>
            <a:r>
              <a:rPr lang="es-ES" sz="1600" i="1" dirty="0" smtClean="0"/>
              <a:t>emprendimientos”.</a:t>
            </a:r>
          </a:p>
          <a:p>
            <a:pPr algn="just"/>
            <a:r>
              <a:rPr lang="es-ES" sz="1600" i="1" dirty="0" smtClean="0"/>
              <a:t>“Además</a:t>
            </a:r>
            <a:r>
              <a:rPr lang="es-ES" sz="1600" i="1" dirty="0"/>
              <a:t>, en el auto denegatorio, el Tribunal puso de resalto que, al fallar </a:t>
            </a:r>
            <a:r>
              <a:rPr lang="es-ES" sz="1600" i="1" dirty="0" smtClean="0"/>
              <a:t>‘..</a:t>
            </a:r>
            <a:r>
              <a:rPr lang="es-ES" sz="1600" i="1" dirty="0"/>
              <a:t>tuvo especialmente en miras el hecho de que el vínculo establecido entre las partes y la ordenanza N°2/05, reflejaban '...un régimen especial de tributos atendiendo al positivo impacto de la inversión productiva en lo económico, en lo social y en el desarrollo en general de la localidad' </a:t>
            </a:r>
            <a:r>
              <a:rPr lang="es-ES" sz="1600" i="1" dirty="0" smtClean="0"/>
              <a:t>dejando </a:t>
            </a:r>
            <a:r>
              <a:rPr lang="es-ES" sz="1600" i="1" dirty="0"/>
              <a:t>expresamente aclarado que ello 'No significó conferirle a la recurrente un status privilegiado por un tiempo indeterminado...' (fs. 2832), dado que entendió que 'el régimen especial tuvo en miras obligaciones que debiera proveer la Comuna y que no podía cumplimentar por entonces y, al par, la asunción de tales obligaciones por parte de la empresa' (fs. 2832)" </a:t>
            </a:r>
            <a:endParaRPr lang="es-AR" sz="1600" i="1" dirty="0"/>
          </a:p>
        </p:txBody>
      </p:sp>
    </p:spTree>
    <p:extLst>
      <p:ext uri="{BB962C8B-B14F-4D97-AF65-F5344CB8AC3E}">
        <p14:creationId xmlns:p14="http://schemas.microsoft.com/office/powerpoint/2010/main" val="1545620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6777" y="453082"/>
            <a:ext cx="10571998" cy="1137552"/>
          </a:xfrm>
        </p:spPr>
        <p:txBody>
          <a:bodyPr/>
          <a:lstStyle/>
          <a:p>
            <a:r>
              <a:rPr lang="es-ES" sz="1800" dirty="0">
                <a:latin typeface="Calibri" panose="020F0502020204030204" pitchFamily="34" charset="0"/>
                <a:ea typeface="Calibri" panose="020F0502020204030204" pitchFamily="34" charset="0"/>
                <a:cs typeface="Times New Roman" panose="02020603050405020304" pitchFamily="18" charset="0"/>
              </a:rPr>
              <a:t>“LDC ARGENTINA S.A. c/ Comuna de Timbues -recurso contencioso administrativo- s/ Queja por Denegación del Recurso de Inconstitucionalidad</a:t>
            </a:r>
            <a:r>
              <a:rPr lang="es-ES" sz="1800" dirty="0" smtClean="0">
                <a:latin typeface="Calibri" panose="020F0502020204030204" pitchFamily="34" charset="0"/>
                <a:ea typeface="Calibri" panose="020F0502020204030204" pitchFamily="34" charset="0"/>
                <a:cs typeface="Times New Roman" panose="02020603050405020304" pitchFamily="18" charset="0"/>
              </a:rPr>
              <a:t>”</a:t>
            </a:r>
            <a:br>
              <a:rPr lang="es-ES" sz="1800" dirty="0" smtClean="0">
                <a:latin typeface="Calibri" panose="020F0502020204030204" pitchFamily="34" charset="0"/>
                <a:ea typeface="Calibri" panose="020F0502020204030204" pitchFamily="34" charset="0"/>
                <a:cs typeface="Times New Roman" panose="02020603050405020304" pitchFamily="18" charset="0"/>
              </a:rPr>
            </a:br>
            <a:r>
              <a:rPr lang="es-ES"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Corte </a:t>
            </a:r>
            <a:r>
              <a:rPr lang="es-E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Suprema de Justicia de Santa Fe (07/07/2020)</a:t>
            </a:r>
            <a:r>
              <a:rPr lang="es-AR"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s-AR"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s-AR" sz="1400" dirty="0"/>
          </a:p>
        </p:txBody>
      </p:sp>
      <p:sp>
        <p:nvSpPr>
          <p:cNvPr id="3" name="Marcador de contenido 2"/>
          <p:cNvSpPr>
            <a:spLocks noGrp="1"/>
          </p:cNvSpPr>
          <p:nvPr>
            <p:ph idx="1"/>
          </p:nvPr>
        </p:nvSpPr>
        <p:spPr>
          <a:xfrm>
            <a:off x="411893" y="2215979"/>
            <a:ext cx="10961394" cy="3642820"/>
          </a:xfrm>
        </p:spPr>
        <p:txBody>
          <a:bodyPr>
            <a:normAutofit/>
          </a:bodyPr>
          <a:lstStyle/>
          <a:p>
            <a:pPr algn="just"/>
            <a:r>
              <a:rPr lang="es-ES" sz="1600" i="1" dirty="0" smtClean="0"/>
              <a:t>“Es </a:t>
            </a:r>
            <a:r>
              <a:rPr lang="es-ES" sz="1600" i="1" dirty="0"/>
              <a:t>más, como fuera dicho por la Cámara al denegar la concesión del remedio extraordinario ahora bajo análisis, </a:t>
            </a:r>
            <a:r>
              <a:rPr lang="es-ES" sz="1600" i="1" dirty="0" smtClean="0"/>
              <a:t>‘...</a:t>
            </a:r>
            <a:r>
              <a:rPr lang="es-ES" sz="1600" i="1" dirty="0"/>
              <a:t>tras examinar de manera detallada el material fáctico y probatorio aportado en la causa, explicó con argumentos más que suficientes, los motivos por los cuales la actora tenía derecho a que se le restituyeran las sumas abonadas en más hasta el 01.03.15, aclarando precisamente que de hacerse lugar al planteo formulado por la demandada se estarían vulnerando los principios de legalidad tributaria, seguridad jurídica y confianza </a:t>
            </a:r>
            <a:r>
              <a:rPr lang="es-ES" sz="1600" i="1" dirty="0" smtClean="0"/>
              <a:t>legítima’..."</a:t>
            </a:r>
            <a:endParaRPr lang="es-AR" sz="1600" i="1" dirty="0"/>
          </a:p>
        </p:txBody>
      </p:sp>
    </p:spTree>
    <p:extLst>
      <p:ext uri="{BB962C8B-B14F-4D97-AF65-F5344CB8AC3E}">
        <p14:creationId xmlns:p14="http://schemas.microsoft.com/office/powerpoint/2010/main" val="2533522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639" y="576648"/>
            <a:ext cx="11118863" cy="840259"/>
          </a:xfrm>
        </p:spPr>
        <p:txBody>
          <a:bodyPr/>
          <a:lstStyle/>
          <a:p>
            <a:r>
              <a:rPr lang="es-AR" sz="1600" dirty="0" smtClean="0"/>
              <a:t>6.-“EMBOTELLADORA </a:t>
            </a:r>
            <a:r>
              <a:rPr lang="es-AR" sz="1600" dirty="0"/>
              <a:t>DEL ATLANTICO S.A. c/ Municipalidad de Casilda Recurso Contencioso Administrativo- s/ Queja por Denegación del Recurso de Inconstitucionalidad</a:t>
            </a:r>
            <a:r>
              <a:rPr lang="es-AR" sz="1600" dirty="0" smtClean="0"/>
              <a:t>”</a:t>
            </a:r>
            <a:br>
              <a:rPr lang="es-AR" sz="1600" dirty="0" smtClean="0"/>
            </a:br>
            <a:r>
              <a:rPr lang="es-AR" sz="1600" dirty="0" smtClean="0">
                <a:solidFill>
                  <a:schemeClr val="bg1"/>
                </a:solidFill>
              </a:rPr>
              <a:t>Corte Suprema de Justicia </a:t>
            </a:r>
            <a:r>
              <a:rPr lang="es-AR" sz="1600" dirty="0">
                <a:solidFill>
                  <a:schemeClr val="bg1"/>
                </a:solidFill>
              </a:rPr>
              <a:t>de Santa Fe </a:t>
            </a:r>
            <a:r>
              <a:rPr lang="es-AR" sz="1600" dirty="0" smtClean="0">
                <a:solidFill>
                  <a:schemeClr val="bg1"/>
                </a:solidFill>
              </a:rPr>
              <a:t>(03/06/2020</a:t>
            </a:r>
            <a:r>
              <a:rPr lang="es-AR" sz="1600" dirty="0">
                <a:solidFill>
                  <a:schemeClr val="bg1"/>
                </a:solidFill>
              </a:rPr>
              <a:t>)</a:t>
            </a:r>
          </a:p>
        </p:txBody>
      </p:sp>
      <p:sp>
        <p:nvSpPr>
          <p:cNvPr id="3" name="Marcador de contenido 2"/>
          <p:cNvSpPr>
            <a:spLocks noGrp="1"/>
          </p:cNvSpPr>
          <p:nvPr>
            <p:ph idx="1"/>
          </p:nvPr>
        </p:nvSpPr>
        <p:spPr>
          <a:xfrm>
            <a:off x="354227" y="2491946"/>
            <a:ext cx="11475308" cy="3958281"/>
          </a:xfrm>
        </p:spPr>
        <p:txBody>
          <a:bodyPr>
            <a:normAutofit fontScale="85000" lnSpcReduction="10000"/>
          </a:bodyPr>
          <a:lstStyle/>
          <a:p>
            <a:pPr algn="just"/>
            <a:endParaRPr lang="es-ES" sz="1700" b="1" u="sng" dirty="0" smtClean="0"/>
          </a:p>
          <a:p>
            <a:pPr algn="just"/>
            <a:r>
              <a:rPr lang="es-ES" sz="1700" b="1" u="sng" dirty="0" smtClean="0"/>
              <a:t>Voces:</a:t>
            </a:r>
            <a:r>
              <a:rPr lang="es-ES" sz="1700" dirty="0" smtClean="0"/>
              <a:t> Derechos de Publicidad y Propaganda y/o Derechos de Ocupación o Uso del Espacio Publico. Caducidad de demanda contenciosa. Repetición de lo ingresado en concepto de pago previo de capital. Improcedencia. </a:t>
            </a:r>
          </a:p>
          <a:p>
            <a:pPr algn="just"/>
            <a:r>
              <a:rPr lang="es-ES" sz="1700" b="1" u="sng" dirty="0" smtClean="0"/>
              <a:t>Hechos:</a:t>
            </a:r>
            <a:r>
              <a:rPr lang="es-ES" sz="1700" dirty="0" smtClean="0"/>
              <a:t> </a:t>
            </a:r>
            <a:r>
              <a:rPr lang="es-ES" sz="1700" dirty="0"/>
              <a:t>la empresa </a:t>
            </a:r>
            <a:r>
              <a:rPr lang="es-ES" sz="1700" dirty="0" smtClean="0"/>
              <a:t>interpuso </a:t>
            </a:r>
            <a:r>
              <a:rPr lang="es-ES" sz="1700" dirty="0"/>
              <a:t>demanda de repetición contra la Municipalidad de Casilda </a:t>
            </a:r>
            <a:r>
              <a:rPr lang="es-ES" sz="1700" dirty="0" smtClean="0"/>
              <a:t>en concepto de Derechos </a:t>
            </a:r>
            <a:r>
              <a:rPr lang="es-ES" sz="1700" dirty="0"/>
              <a:t>de Publicidad y Propaganda y/o Derechos de Ocupación o Uso del Espacio Público </a:t>
            </a:r>
            <a:r>
              <a:rPr lang="es-ES" sz="1700" dirty="0" smtClean="0"/>
              <a:t>abonados </a:t>
            </a:r>
            <a:r>
              <a:rPr lang="es-ES" sz="1700" dirty="0"/>
              <a:t>"indebidamente" en concepto de pago previo del capital </a:t>
            </a:r>
            <a:r>
              <a:rPr lang="es-ES" sz="1700" dirty="0" smtClean="0"/>
              <a:t>(requisito impositivo) que prevé la Ley de Recurso Contencioso Administrativo (art. 8, ley 11.330); </a:t>
            </a:r>
            <a:r>
              <a:rPr lang="es-ES" sz="1700" dirty="0"/>
              <a:t>como así también se declare la inconstitucionalidad de los artículos 35, 51 y 52 inc. b) del Código Tributario Municipal</a:t>
            </a:r>
            <a:r>
              <a:rPr lang="es-ES" sz="1700" dirty="0" smtClean="0"/>
              <a:t>.</a:t>
            </a:r>
          </a:p>
          <a:p>
            <a:pPr algn="just"/>
            <a:r>
              <a:rPr lang="es-ES" sz="1700" dirty="0" smtClean="0"/>
              <a:t>La Presidencia </a:t>
            </a:r>
            <a:r>
              <a:rPr lang="es-ES" sz="1700" dirty="0"/>
              <a:t>del Tribunal declaró inadmisible el recurso interpuesto. Para así decidir sostuvo que l</a:t>
            </a:r>
            <a:r>
              <a:rPr lang="es-ES" sz="1700" dirty="0" smtClean="0"/>
              <a:t>a </a:t>
            </a:r>
            <a:r>
              <a:rPr lang="es-ES" sz="1700" dirty="0"/>
              <a:t>recurrente dedujo el 18.9.14 recurso contencioso administrativo contra la Municipalidad de Casilda tendiente a que se declare la nulidad del Decreto del Intendente Municipal N° 1333 por el que rechazó el recurso de reconsideración interpuesto contra el Decreto N° 537 que a su turno determinó de oficio los Derechos de Publicidad y Propaganda por los períodos 2007 a 2010 por la suma de $50.580 de capital histórico (Autos: </a:t>
            </a:r>
            <a:r>
              <a:rPr lang="es-ES" sz="1700" dirty="0" smtClean="0"/>
              <a:t>‘Embotelladora </a:t>
            </a:r>
            <a:r>
              <a:rPr lang="es-ES" sz="1700" dirty="0"/>
              <a:t>del Atlántico S.A. c. Municipalidad de Casilda s. Recurso Contencioso </a:t>
            </a:r>
            <a:r>
              <a:rPr lang="es-ES" sz="1700" dirty="0" smtClean="0"/>
              <a:t>Administrativo’, </a:t>
            </a:r>
            <a:r>
              <a:rPr lang="es-ES" sz="1700" dirty="0" err="1"/>
              <a:t>Expte</a:t>
            </a:r>
            <a:r>
              <a:rPr lang="es-ES" sz="1700" dirty="0"/>
              <a:t>. </a:t>
            </a:r>
            <a:r>
              <a:rPr lang="es-ES" sz="1700" dirty="0" smtClean="0"/>
              <a:t>203/2014).</a:t>
            </a:r>
            <a:endParaRPr lang="es-ES" sz="1700" dirty="0"/>
          </a:p>
          <a:p>
            <a:pPr algn="just"/>
            <a:r>
              <a:rPr lang="es-ES" sz="1700" dirty="0"/>
              <a:t>Luego en dichos obrados, por Auto N° 370 del 2.8.16 se declaró la caducidad de instancia, interponiendo contra el mismo la recurrente recurso de inconstitucionalidad, el que fuere rechazado mediante Auto N° 28 del 14.2.2017. Deducido que fuere el recurso de Queja ante la Excma. Corte Suprema de Justicia de la Provincia, la misma es rechazada el 19.6.18.</a:t>
            </a:r>
          </a:p>
          <a:p>
            <a:pPr algn="just"/>
            <a:endParaRPr lang="es-ES" dirty="0" smtClean="0"/>
          </a:p>
          <a:p>
            <a:pPr algn="just"/>
            <a:endParaRPr lang="es-AR" dirty="0"/>
          </a:p>
        </p:txBody>
      </p:sp>
    </p:spTree>
    <p:extLst>
      <p:ext uri="{BB962C8B-B14F-4D97-AF65-F5344CB8AC3E}">
        <p14:creationId xmlns:p14="http://schemas.microsoft.com/office/powerpoint/2010/main" val="27456434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6619" y="447188"/>
            <a:ext cx="10813115" cy="970450"/>
          </a:xfrm>
        </p:spPr>
        <p:txBody>
          <a:bodyPr/>
          <a:lstStyle/>
          <a:p>
            <a:r>
              <a:rPr lang="es-AR" sz="1600" dirty="0"/>
              <a:t>“EMBOTELLADORA DEL ATLANTICO S.A. c/ Municipalidad de Casilda Recurso Contencioso Administrativo- s/ Queja por Denegación del Recurso de Inconstitucionalidad</a:t>
            </a:r>
            <a:r>
              <a:rPr lang="es-AR" sz="1600" dirty="0" smtClean="0"/>
              <a:t>”</a:t>
            </a:r>
            <a:br>
              <a:rPr lang="es-AR" sz="1600" dirty="0" smtClean="0"/>
            </a:br>
            <a:r>
              <a:rPr lang="es-AR" sz="1600" dirty="0" smtClean="0">
                <a:solidFill>
                  <a:prstClr val="black"/>
                </a:solidFill>
              </a:rPr>
              <a:t>Corte </a:t>
            </a:r>
            <a:r>
              <a:rPr lang="es-AR" sz="1600" dirty="0">
                <a:solidFill>
                  <a:prstClr val="black"/>
                </a:solidFill>
              </a:rPr>
              <a:t>Suprema de Justicia de Santa Fe (03/06/2020)</a:t>
            </a:r>
            <a:endParaRPr lang="es-AR" sz="1600" dirty="0"/>
          </a:p>
        </p:txBody>
      </p:sp>
      <p:sp>
        <p:nvSpPr>
          <p:cNvPr id="3" name="Marcador de contenido 2"/>
          <p:cNvSpPr>
            <a:spLocks noGrp="1"/>
          </p:cNvSpPr>
          <p:nvPr>
            <p:ph idx="1"/>
          </p:nvPr>
        </p:nvSpPr>
        <p:spPr>
          <a:xfrm>
            <a:off x="475890" y="2279952"/>
            <a:ext cx="10554574" cy="4186751"/>
          </a:xfrm>
        </p:spPr>
        <p:txBody>
          <a:bodyPr>
            <a:normAutofit/>
          </a:bodyPr>
          <a:lstStyle/>
          <a:p>
            <a:pPr algn="just"/>
            <a:r>
              <a:rPr lang="es-ES" sz="1600" b="1" u="sng" dirty="0" smtClean="0"/>
              <a:t>Sentencia: </a:t>
            </a:r>
            <a:r>
              <a:rPr lang="es-ES" sz="1600" dirty="0" smtClean="0"/>
              <a:t>el </a:t>
            </a:r>
            <a:r>
              <a:rPr lang="es-ES" sz="1600" dirty="0"/>
              <a:t>tribunal consideró </a:t>
            </a:r>
            <a:r>
              <a:rPr lang="es-ES" sz="1600" dirty="0" smtClean="0"/>
              <a:t>que </a:t>
            </a:r>
            <a:r>
              <a:rPr lang="es-ES" sz="1600" dirty="0"/>
              <a:t>las constancias reseñadas permiten concluir que en el presente caso se ha configurado uno de los supuestos que la normativa aplicable -ya analizada- contempla como obstativos para el progreso de la repetición de los importes abonados por la accionante. Es que, habiendo deducido recurso administrativo contra un acto (Decreto N° 1333/14) que dispuso una denegación expresa del derecho postulado por el recurrente, la caducidad declarada importa que el acto impugnado ha quedado firme y consentido, no resultando admisible una nueva </a:t>
            </a:r>
            <a:r>
              <a:rPr lang="es-ES" sz="1600" dirty="0" smtClean="0"/>
              <a:t>impugnación.</a:t>
            </a:r>
          </a:p>
          <a:p>
            <a:pPr algn="just"/>
            <a:r>
              <a:rPr lang="es-ES" sz="1600" dirty="0"/>
              <a:t>Sostuvo además que </a:t>
            </a:r>
            <a:r>
              <a:rPr lang="es-ES" sz="1600" i="1" dirty="0"/>
              <a:t>"estando reconocido por la incidentista que la determinación de oficio se encuentra firme, se verifica de modo manifiesto configurado uno de los supuestos que la normativa aplicable al caso contempla como obstativos a la admisión de la repetición de los importes abonados en concepto del gravamen adeudado, en cumplimiento del requisito impositivo establecido por el art. 8 de la ley 11.330. Máxime, cuando tampoco puede válidamente soslayarse que conforme lo ha reconocido el mismo recurrente las sumas que pretende repetir no provienen de un pago indebido sino de un imperativo legal, esto es el cumplimiento del </a:t>
            </a:r>
            <a:r>
              <a:rPr lang="es-ES" sz="1600" i="1" dirty="0" smtClean="0"/>
              <a:t>‘requisito impositivo’.”</a:t>
            </a:r>
            <a:endParaRPr lang="es-AR" sz="1600" i="1" dirty="0"/>
          </a:p>
        </p:txBody>
      </p:sp>
    </p:spTree>
    <p:extLst>
      <p:ext uri="{BB962C8B-B14F-4D97-AF65-F5344CB8AC3E}">
        <p14:creationId xmlns:p14="http://schemas.microsoft.com/office/powerpoint/2010/main" val="1881093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4227" y="469556"/>
            <a:ext cx="11170508" cy="948081"/>
          </a:xfrm>
        </p:spPr>
        <p:txBody>
          <a:bodyPr/>
          <a:lstStyle/>
          <a:p>
            <a:r>
              <a:rPr lang="es-AR" sz="1600" dirty="0"/>
              <a:t>“EMBOTELLADORA DEL ATLANTICO S.A. c/ Municipalidad de Casilda Recurso Contencioso Administrativo- s/ Queja por Denegación del Recurso de Inconstitucionalidad</a:t>
            </a:r>
            <a:r>
              <a:rPr lang="es-AR" sz="1600" dirty="0" smtClean="0"/>
              <a:t>”</a:t>
            </a:r>
            <a:br>
              <a:rPr lang="es-AR" sz="1600" dirty="0" smtClean="0"/>
            </a:br>
            <a:r>
              <a:rPr lang="es-AR" sz="1600" dirty="0" smtClean="0">
                <a:solidFill>
                  <a:prstClr val="black"/>
                </a:solidFill>
              </a:rPr>
              <a:t>Corte </a:t>
            </a:r>
            <a:r>
              <a:rPr lang="es-AR" sz="1600" dirty="0">
                <a:solidFill>
                  <a:prstClr val="black"/>
                </a:solidFill>
              </a:rPr>
              <a:t>Suprema de Justicia de Santa Fe (03/06/2020)</a:t>
            </a:r>
            <a:endParaRPr lang="es-AR" sz="1400" dirty="0"/>
          </a:p>
        </p:txBody>
      </p:sp>
      <p:sp>
        <p:nvSpPr>
          <p:cNvPr id="3" name="Marcador de contenido 2"/>
          <p:cNvSpPr>
            <a:spLocks noGrp="1"/>
          </p:cNvSpPr>
          <p:nvPr>
            <p:ph idx="1"/>
          </p:nvPr>
        </p:nvSpPr>
        <p:spPr>
          <a:xfrm>
            <a:off x="368166" y="2370567"/>
            <a:ext cx="11142629" cy="4392697"/>
          </a:xfrm>
        </p:spPr>
        <p:txBody>
          <a:bodyPr>
            <a:normAutofit fontScale="85000" lnSpcReduction="20000"/>
          </a:bodyPr>
          <a:lstStyle/>
          <a:p>
            <a:pPr algn="just"/>
            <a:r>
              <a:rPr lang="es-ES" i="1" dirty="0" smtClean="0"/>
              <a:t>“En </a:t>
            </a:r>
            <a:r>
              <a:rPr lang="es-ES" i="1" dirty="0"/>
              <a:t>relación al agravio referido a la errónea interpretación de la normativa municipal aplicable señaló que no </a:t>
            </a:r>
            <a:r>
              <a:rPr lang="es-ES" i="1" dirty="0" smtClean="0"/>
              <a:t>alcanza </a:t>
            </a:r>
            <a:r>
              <a:rPr lang="es-ES" i="1" dirty="0"/>
              <a:t>para desvirtuar lo señalado por la Cámara y la C.S.J provincial respecto del último párrafo del art. 58 del CTM en cuanto establece que </a:t>
            </a:r>
            <a:r>
              <a:rPr lang="es-ES" i="1" dirty="0" smtClean="0"/>
              <a:t>‘quedan </a:t>
            </a:r>
            <a:r>
              <a:rPr lang="es-ES" i="1" dirty="0"/>
              <a:t>excluidas de la posibilidad de repetición en sede administrativa las deudas determinadas mediante un procedimiento que concluye en el dictado de una resolución que adquiere </a:t>
            </a:r>
            <a:r>
              <a:rPr lang="es-ES" i="1" dirty="0" smtClean="0"/>
              <a:t>firmeza’…”.</a:t>
            </a:r>
            <a:endParaRPr lang="es-ES" i="1" dirty="0"/>
          </a:p>
          <a:p>
            <a:pPr algn="just"/>
            <a:r>
              <a:rPr lang="es-ES" i="1" dirty="0" smtClean="0"/>
              <a:t>“Consecuencia </a:t>
            </a:r>
            <a:r>
              <a:rPr lang="es-ES" i="1" dirty="0"/>
              <a:t>de lo expuesto es que el Tribunal A quo haya concluido afirmando que estando reconocido por la propia incidentista que la determinación se encontraba firme </a:t>
            </a:r>
            <a:r>
              <a:rPr lang="es-ES" i="1" dirty="0" smtClean="0"/>
              <a:t>‘no </a:t>
            </a:r>
            <a:r>
              <a:rPr lang="es-ES" i="1" dirty="0"/>
              <a:t>se observa por qué razón en el caso, no se configuraría el supuesto previsto en la norma aplicable como obstativo a la admisión de la repetición de los importes abonados en concepto de </a:t>
            </a:r>
            <a:r>
              <a:rPr lang="es-ES" i="1" dirty="0" smtClean="0"/>
              <a:t>gravamen’, </a:t>
            </a:r>
            <a:r>
              <a:rPr lang="es-ES" i="1" dirty="0"/>
              <a:t>no pudiendo el Órgano soslayar lo reseñado por la Presidencia en cuanto a que </a:t>
            </a:r>
            <a:r>
              <a:rPr lang="es-ES" i="1" dirty="0" smtClean="0"/>
              <a:t>‘la </a:t>
            </a:r>
            <a:r>
              <a:rPr lang="es-ES" i="1" dirty="0"/>
              <a:t>caducidad declarada importa que el acto impugnado ha quedado firme y consentido, no resultando admisible una nueva </a:t>
            </a:r>
            <a:r>
              <a:rPr lang="es-ES" i="1" dirty="0" smtClean="0"/>
              <a:t>impugnación’…“</a:t>
            </a:r>
          </a:p>
          <a:p>
            <a:pPr algn="just"/>
            <a:r>
              <a:rPr lang="es-ES" i="1" dirty="0" smtClean="0"/>
              <a:t>“Entrando </a:t>
            </a:r>
            <a:r>
              <a:rPr lang="es-ES" i="1" dirty="0"/>
              <a:t>a analizar la queja deducida ante este Cuerpo, debe adelantarse que el mismo no puede prosperar habida cuenta que, conforme la ley que regula el recurso de inconstitucionalidad en el ámbito local, es carga del quejoso rebatir los fundamentos del auto denegatorio (art. 8, ley 7055) y se observa que si bien la recurrente se hace cargo de ellos en su presentación directa, lo hace sin lograr desvirtuarlos, a pesar del esfuerzo desplegado. Entendieron los </a:t>
            </a:r>
            <a:r>
              <a:rPr lang="es-ES" i="1" dirty="0" err="1"/>
              <a:t>Sentenciantes</a:t>
            </a:r>
            <a:r>
              <a:rPr lang="es-ES" i="1" dirty="0"/>
              <a:t> que el planteo de la actora que considera denegado su derecho de acceso a la jurisdicción no resulta atendible por cuanto la presente acción de repetición "tiene por objeto la devolución de la suma abonada por su parte en cumplimiento de lo ordenado por esta Cámara en autos "Embotelladora del Atlántico S.A. c/ Municipalidad de Casilda s/ Recurso Contencioso Administrativo", </a:t>
            </a:r>
            <a:r>
              <a:rPr lang="es-ES" i="1" dirty="0" err="1"/>
              <a:t>Expte</a:t>
            </a:r>
            <a:r>
              <a:rPr lang="es-ES" i="1" dirty="0"/>
              <a:t>. 203/2014, en cumplimiento del requisito previo establecido por el artículo 8 de la ley 11.330"</a:t>
            </a:r>
          </a:p>
          <a:p>
            <a:endParaRPr lang="es-AR" dirty="0"/>
          </a:p>
        </p:txBody>
      </p:sp>
    </p:spTree>
    <p:extLst>
      <p:ext uri="{BB962C8B-B14F-4D97-AF65-F5344CB8AC3E}">
        <p14:creationId xmlns:p14="http://schemas.microsoft.com/office/powerpoint/2010/main" val="377636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53883" y="502506"/>
            <a:ext cx="10572000" cy="2990337"/>
          </a:xfrm>
        </p:spPr>
        <p:txBody>
          <a:bodyPr/>
          <a:lstStyle/>
          <a:p>
            <a:pPr algn="ctr"/>
            <a:r>
              <a:rPr lang="es-ES" sz="6000" dirty="0">
                <a:solidFill>
                  <a:schemeClr val="bg1"/>
                </a:solidFill>
              </a:rPr>
              <a:t>M</a:t>
            </a:r>
            <a:r>
              <a:rPr lang="es-ES" sz="6000" dirty="0" smtClean="0">
                <a:solidFill>
                  <a:schemeClr val="bg1"/>
                </a:solidFill>
              </a:rPr>
              <a:t>UCHAS GRACIAS </a:t>
            </a:r>
            <a:br>
              <a:rPr lang="es-ES" sz="6000" dirty="0" smtClean="0">
                <a:solidFill>
                  <a:schemeClr val="bg1"/>
                </a:solidFill>
              </a:rPr>
            </a:br>
            <a:r>
              <a:rPr lang="es-ES" sz="6000" dirty="0" smtClean="0">
                <a:solidFill>
                  <a:schemeClr val="bg1"/>
                </a:solidFill>
              </a:rPr>
              <a:t>POR SU ATENCIÓN...</a:t>
            </a:r>
            <a:endParaRPr lang="es-AR" sz="6000" dirty="0">
              <a:solidFill>
                <a:schemeClr val="bg1"/>
              </a:solidFill>
            </a:endParaRPr>
          </a:p>
        </p:txBody>
      </p:sp>
      <p:sp>
        <p:nvSpPr>
          <p:cNvPr id="3" name="Subtítulo 2"/>
          <p:cNvSpPr>
            <a:spLocks noGrp="1"/>
          </p:cNvSpPr>
          <p:nvPr>
            <p:ph type="subTitle" idx="1"/>
          </p:nvPr>
        </p:nvSpPr>
        <p:spPr/>
        <p:txBody>
          <a:bodyPr>
            <a:noAutofit/>
          </a:bodyPr>
          <a:lstStyle/>
          <a:p>
            <a:pPr algn="r"/>
            <a:r>
              <a:rPr lang="es-ES" sz="2400" b="1" dirty="0" smtClean="0"/>
              <a:t> Hasta el próximo encuentro!!!</a:t>
            </a:r>
            <a:endParaRPr lang="es-AR" sz="2400" b="1" dirty="0"/>
          </a:p>
        </p:txBody>
      </p:sp>
    </p:spTree>
    <p:extLst>
      <p:ext uri="{BB962C8B-B14F-4D97-AF65-F5344CB8AC3E}">
        <p14:creationId xmlns:p14="http://schemas.microsoft.com/office/powerpoint/2010/main" val="358114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8410" y="222422"/>
            <a:ext cx="10813587" cy="1334528"/>
          </a:xfrm>
        </p:spPr>
        <p:txBody>
          <a:bodyPr/>
          <a:lstStyle/>
          <a:p>
            <a:r>
              <a:rPr lang="es-AR" sz="2400" dirty="0"/>
              <a:t>“AGRO LAJITAS S.A. vs. Provincia de Tucumán –D.G.R.- s/ Inconstitucionalidad”</a:t>
            </a:r>
            <a:br>
              <a:rPr lang="es-AR" sz="2400" dirty="0"/>
            </a:br>
            <a:r>
              <a:rPr lang="es-AR" sz="2400" dirty="0">
                <a:solidFill>
                  <a:prstClr val="black"/>
                </a:solidFill>
              </a:rPr>
              <a:t>Corte Suprema de Justicia de Tucumán (21/08/2020)</a:t>
            </a:r>
            <a:endParaRPr lang="es-AR" dirty="0"/>
          </a:p>
        </p:txBody>
      </p:sp>
      <p:sp>
        <p:nvSpPr>
          <p:cNvPr id="3" name="Marcador de contenido 2"/>
          <p:cNvSpPr>
            <a:spLocks noGrp="1"/>
          </p:cNvSpPr>
          <p:nvPr>
            <p:ph idx="1"/>
          </p:nvPr>
        </p:nvSpPr>
        <p:spPr>
          <a:xfrm>
            <a:off x="313036" y="2364259"/>
            <a:ext cx="10915136" cy="4044779"/>
          </a:xfrm>
        </p:spPr>
        <p:txBody>
          <a:bodyPr>
            <a:normAutofit/>
          </a:bodyPr>
          <a:lstStyle/>
          <a:p>
            <a:pPr algn="just"/>
            <a:r>
              <a:rPr lang="es-ES" sz="1600" b="1" u="sng" dirty="0" smtClean="0"/>
              <a:t>Sentencia</a:t>
            </a:r>
            <a:r>
              <a:rPr lang="es-ES" sz="1600" b="1" u="sng" dirty="0"/>
              <a:t>:</a:t>
            </a:r>
            <a:r>
              <a:rPr lang="es-ES" sz="1600" b="1" dirty="0"/>
              <a:t> </a:t>
            </a:r>
            <a:r>
              <a:rPr lang="es-ES" sz="1600" dirty="0"/>
              <a:t>El Supremo Tribunal, hizo lugar al planteo casando la sentencia de la Cámara, </a:t>
            </a:r>
            <a:r>
              <a:rPr lang="es-ES" sz="1600" dirty="0" smtClean="0"/>
              <a:t>considerando que la empresa se encontraba legitimada a cuestionar la constitucionalidad de los regímenes.</a:t>
            </a:r>
          </a:p>
          <a:p>
            <a:pPr algn="just"/>
            <a:r>
              <a:rPr lang="es-ES" sz="1600" dirty="0" smtClean="0"/>
              <a:t>A tal efecto, ponderó, que </a:t>
            </a:r>
            <a:r>
              <a:rPr lang="es-ES" sz="1600" dirty="0"/>
              <a:t>el acogimiento a un régimen excepcional de facilidades de pago de obligaciones impositivas impedirá a quien adhiriera a éste, cuestionar con posterioridad, de cualquier modo, las posiciones de los tributos que pagase o debiera abonar con los beneficios propios del sistema de excepción pues, va de suyo, </a:t>
            </a:r>
            <a:r>
              <a:rPr lang="es-ES" sz="1600" dirty="0" smtClean="0"/>
              <a:t>que </a:t>
            </a:r>
            <a:r>
              <a:rPr lang="es-ES" sz="1600" dirty="0"/>
              <a:t>tal prohibición se presenta como un contrapeso equilibrado y razonable a las ventajas que el contribuyente o responsable recibe a raíz de esa particular y más conveniente manera de dar cumplimiento a las gabelas de que se trate. </a:t>
            </a:r>
            <a:endParaRPr lang="es-ES" sz="1600" dirty="0" smtClean="0"/>
          </a:p>
          <a:p>
            <a:pPr algn="just"/>
            <a:r>
              <a:rPr lang="es-ES" sz="1600" dirty="0" smtClean="0"/>
              <a:t>No </a:t>
            </a:r>
            <a:r>
              <a:rPr lang="es-ES" sz="1600" dirty="0"/>
              <a:t>obstante, es también incontrovertible que el esfuerzo que el fisco impone al particular no puede traducirse en una renuncia sine die a todo planteo de constitucionalidad, pues ello no condice con la acotación de los beneficios acordados, el carácter restrictivo con que toda renuncia de derechos debe interpretarse (confr. </a:t>
            </a:r>
            <a:r>
              <a:rPr lang="es-ES" sz="1600" dirty="0" err="1"/>
              <a:t>CSJTuc</a:t>
            </a:r>
            <a:r>
              <a:rPr lang="es-ES" sz="1600" dirty="0"/>
              <a:t>., "</a:t>
            </a:r>
            <a:r>
              <a:rPr lang="es-ES" sz="1600" dirty="0" err="1"/>
              <a:t>Ingeco</a:t>
            </a:r>
            <a:r>
              <a:rPr lang="es-ES" sz="1600" dirty="0"/>
              <a:t> SACCIFIAGF vs. Provincia de Tucumán s/ Cobros1d, sentencia n° 1.111 del 11/11/2014; </a:t>
            </a:r>
            <a:r>
              <a:rPr lang="es-ES" sz="1600" dirty="0" err="1"/>
              <a:t>Citrusvil</a:t>
            </a:r>
            <a:r>
              <a:rPr lang="es-ES" sz="1600" dirty="0"/>
              <a:t> S.A. vs. Provincia de Tucumán s/ Nulidad-Revocación1d, sentencia n° 814 del 18/09/2012) y mucho menos con el interés común en la vigencia de la supremacía constitucional, sólo asegurada por la existencia de mecanismos de control jurisdiccional. </a:t>
            </a:r>
            <a:endParaRPr lang="es-AR" sz="1600" dirty="0"/>
          </a:p>
        </p:txBody>
      </p:sp>
    </p:spTree>
    <p:extLst>
      <p:ext uri="{BB962C8B-B14F-4D97-AF65-F5344CB8AC3E}">
        <p14:creationId xmlns:p14="http://schemas.microsoft.com/office/powerpoint/2010/main" val="2474503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6605" y="354227"/>
            <a:ext cx="10945393" cy="1162265"/>
          </a:xfrm>
        </p:spPr>
        <p:txBody>
          <a:bodyPr/>
          <a:lstStyle/>
          <a:p>
            <a:r>
              <a:rPr lang="es-AR" sz="2400" dirty="0"/>
              <a:t>“AGRO LAJITAS S.A. vs. Provincia de Tucumán –D.G.R.- s/ Inconstitucionalidad”</a:t>
            </a:r>
            <a:br>
              <a:rPr lang="es-AR" sz="2400" dirty="0"/>
            </a:br>
            <a:r>
              <a:rPr lang="es-AR" sz="2400" dirty="0">
                <a:solidFill>
                  <a:prstClr val="black"/>
                </a:solidFill>
              </a:rPr>
              <a:t>Corte Suprema de Justicia de Tucumán (21/08/2020)</a:t>
            </a:r>
            <a:endParaRPr lang="es-AR" dirty="0"/>
          </a:p>
        </p:txBody>
      </p:sp>
      <p:sp>
        <p:nvSpPr>
          <p:cNvPr id="3" name="Marcador de contenido 2"/>
          <p:cNvSpPr>
            <a:spLocks noGrp="1"/>
          </p:cNvSpPr>
          <p:nvPr>
            <p:ph idx="1"/>
          </p:nvPr>
        </p:nvSpPr>
        <p:spPr>
          <a:xfrm>
            <a:off x="436605" y="2337617"/>
            <a:ext cx="11112843" cy="4269129"/>
          </a:xfrm>
        </p:spPr>
        <p:txBody>
          <a:bodyPr>
            <a:normAutofit/>
          </a:bodyPr>
          <a:lstStyle/>
          <a:p>
            <a:pPr algn="just"/>
            <a:r>
              <a:rPr lang="es-ES" sz="1600" dirty="0"/>
              <a:t>Concluye </a:t>
            </a:r>
            <a:r>
              <a:rPr lang="es-ES" sz="1600" i="1" dirty="0"/>
              <a:t>“Lo contrario, como expresara el dictamen de la señora Procuradora Fiscal que el Alto Tribunal nacional hiciera suyo en Fallos: 336:1415, importaría tanto como cercenar definitivamente el derecho de defensa en juicio del sujeto pasivo del impuesto en cuestión, frente a nuevas pretensiones fiscales por el mismo tributo</a:t>
            </a:r>
            <a:r>
              <a:rPr lang="es-ES" sz="1600" i="1" dirty="0" smtClean="0"/>
              <a:t>”.</a:t>
            </a:r>
          </a:p>
          <a:p>
            <a:pPr algn="just"/>
            <a:r>
              <a:rPr lang="es-ES" sz="1600" i="1" dirty="0"/>
              <a:t>“En ese marco, la declaración como abstracta de la pretensión de autos, que importaría desconocer a la firma actora legitimación para demandar la inconstitucionalidad de los actos administrativos de marras, omite ponderar que el interés para impugnar las normas que les imponen cargas de índole tributaria, ha sido pacíficamente reconocido a los agentes de percepción y retención (confr. </a:t>
            </a:r>
            <a:r>
              <a:rPr lang="es-ES" sz="1600" i="1" dirty="0" err="1"/>
              <a:t>CSJTuc</a:t>
            </a:r>
            <a:r>
              <a:rPr lang="es-ES" sz="1600" i="1" dirty="0"/>
              <a:t>. in re </a:t>
            </a:r>
            <a:r>
              <a:rPr lang="es-ES" sz="1600" i="1" dirty="0" smtClean="0"/>
              <a:t>‘Banco </a:t>
            </a:r>
            <a:r>
              <a:rPr lang="es-ES" sz="1600" i="1" dirty="0"/>
              <a:t>CMF S.A. vs. Provincia de Tucumán s/ </a:t>
            </a:r>
            <a:r>
              <a:rPr lang="es-ES" sz="1600" i="1" dirty="0" smtClean="0"/>
              <a:t>Inconstitucionalidad’, </a:t>
            </a:r>
            <a:r>
              <a:rPr lang="es-ES" sz="1600" i="1" dirty="0"/>
              <a:t>sentencia n° 295 del 13/04/2015</a:t>
            </a:r>
            <a:r>
              <a:rPr lang="es-ES" sz="1600" i="1" dirty="0" smtClean="0"/>
              <a:t>)”.</a:t>
            </a:r>
          </a:p>
          <a:p>
            <a:pPr algn="just"/>
            <a:r>
              <a:rPr lang="es-ES" sz="1600" i="1" dirty="0"/>
              <a:t>“En suma, de los precedentes citados surge con claridad el interés de la parte actora en obtener la declaración de inconstitucionalidad que pretende, pues resulta indubitable que integra la respectiva relación jurídica tributaria y está obligada a cumplir con la carga que le ha sido impuesta en su calidad de agente de retención y de agente de percepción, por lo que no es exacto que careciera de legitimación para promover la demanda de autos ni que ésta hubiese </a:t>
            </a:r>
            <a:r>
              <a:rPr lang="es-ES" sz="1600" i="1" dirty="0" smtClean="0"/>
              <a:t>desaparecido”. </a:t>
            </a:r>
            <a:endParaRPr lang="es-AR" sz="1600" i="1" dirty="0"/>
          </a:p>
        </p:txBody>
      </p:sp>
    </p:spTree>
    <p:extLst>
      <p:ext uri="{BB962C8B-B14F-4D97-AF65-F5344CB8AC3E}">
        <p14:creationId xmlns:p14="http://schemas.microsoft.com/office/powerpoint/2010/main" val="389674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368" y="329513"/>
            <a:ext cx="10895965" cy="1186979"/>
          </a:xfrm>
        </p:spPr>
        <p:txBody>
          <a:bodyPr/>
          <a:lstStyle/>
          <a:p>
            <a:r>
              <a:rPr lang="es-AR" sz="2400" dirty="0" smtClean="0"/>
              <a:t>“AGRO </a:t>
            </a:r>
            <a:r>
              <a:rPr lang="es-AR" sz="2400" dirty="0"/>
              <a:t>LAJITAS S.A. vs. Provincia de Tucumán –D.G.R.- s/ Inconstitucionalidad”</a:t>
            </a:r>
            <a:br>
              <a:rPr lang="es-AR" sz="2400" dirty="0"/>
            </a:br>
            <a:r>
              <a:rPr lang="es-AR" sz="2400" dirty="0">
                <a:solidFill>
                  <a:prstClr val="black"/>
                </a:solidFill>
              </a:rPr>
              <a:t>Corte Suprema de Justicia de Tucumán (21/08/2020)</a:t>
            </a:r>
            <a:endParaRPr lang="es-AR" dirty="0"/>
          </a:p>
        </p:txBody>
      </p:sp>
      <p:sp>
        <p:nvSpPr>
          <p:cNvPr id="3" name="Marcador de contenido 2"/>
          <p:cNvSpPr>
            <a:spLocks noGrp="1"/>
          </p:cNvSpPr>
          <p:nvPr>
            <p:ph idx="1"/>
          </p:nvPr>
        </p:nvSpPr>
        <p:spPr>
          <a:xfrm>
            <a:off x="584885" y="2222287"/>
            <a:ext cx="11030465" cy="3636511"/>
          </a:xfrm>
        </p:spPr>
        <p:txBody>
          <a:bodyPr>
            <a:normAutofit/>
          </a:bodyPr>
          <a:lstStyle/>
          <a:p>
            <a:pPr algn="just"/>
            <a:r>
              <a:rPr lang="es-ES" sz="1600" i="1" dirty="0"/>
              <a:t>“Por lo expuesto, corresponde hacer lugar al recurso en análisis, casando el punto </a:t>
            </a:r>
            <a:r>
              <a:rPr lang="es-ES" sz="1600" i="1" dirty="0" err="1"/>
              <a:t>I°</a:t>
            </a:r>
            <a:r>
              <a:rPr lang="es-ES" sz="1600" i="1" dirty="0"/>
              <a:t>) de a resolutiva impugnada en base a la siguiente doctrina legal: "es descalificable la sentencia que despliega los efectos de la renuncia impuesta como condición para adherir a un plan de facilidades de pago de obligaciones impositivas, más allá de las posiciones de los tributos que se incluyen en el régimen excepcional y, en base a ello, niegan al contribuyente o responsable, legitimación para cuestionar la constitucionalidad del régimen fiscal al que se encuentra sometido1d; disponiendo en sustitución: </a:t>
            </a:r>
            <a:r>
              <a:rPr lang="es-ES" sz="1600" i="1" dirty="0" err="1"/>
              <a:t>I°</a:t>
            </a:r>
            <a:r>
              <a:rPr lang="es-ES" sz="1600" i="1" dirty="0"/>
              <a:t>).- NO HACER LUGAR al planteo previo articulado por la Provincia de Tucumán, debiendo proseguir la causa según su estado”</a:t>
            </a:r>
            <a:endParaRPr lang="es-AR" sz="1600" i="1" dirty="0"/>
          </a:p>
        </p:txBody>
      </p:sp>
    </p:spTree>
    <p:extLst>
      <p:ext uri="{BB962C8B-B14F-4D97-AF65-F5344CB8AC3E}">
        <p14:creationId xmlns:p14="http://schemas.microsoft.com/office/powerpoint/2010/main" val="128602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4843" y="354226"/>
            <a:ext cx="10838301" cy="1285833"/>
          </a:xfrm>
        </p:spPr>
        <p:txBody>
          <a:bodyPr/>
          <a:lstStyle/>
          <a:p>
            <a:r>
              <a:rPr lang="es-AR" sz="2000" dirty="0" smtClean="0"/>
              <a:t/>
            </a:r>
            <a:br>
              <a:rPr lang="es-AR" sz="2000" dirty="0" smtClean="0"/>
            </a:br>
            <a:r>
              <a:rPr lang="es-AR" sz="2400" dirty="0" smtClean="0"/>
              <a:t>2.-“FONSECA </a:t>
            </a:r>
            <a:r>
              <a:rPr lang="es-AR" sz="2400" dirty="0"/>
              <a:t>S.A. c/ </a:t>
            </a:r>
            <a:r>
              <a:rPr lang="es-AR" sz="2400" dirty="0" smtClean="0"/>
              <a:t>Provincia de Tucumán - D.G.R</a:t>
            </a:r>
            <a:r>
              <a:rPr lang="es-AR" sz="2400" dirty="0"/>
              <a:t>. s/</a:t>
            </a:r>
            <a:br>
              <a:rPr lang="es-AR" sz="2400" dirty="0"/>
            </a:br>
            <a:r>
              <a:rPr lang="es-AR" sz="2400" dirty="0" smtClean="0"/>
              <a:t>Inconstitucionalidad”</a:t>
            </a:r>
            <a:r>
              <a:rPr lang="es-AR" sz="2400" dirty="0"/>
              <a:t/>
            </a:r>
            <a:br>
              <a:rPr lang="es-AR" sz="2400" dirty="0"/>
            </a:br>
            <a:r>
              <a:rPr lang="es-AR" sz="2400" dirty="0" smtClean="0">
                <a:solidFill>
                  <a:schemeClr val="bg1"/>
                </a:solidFill>
              </a:rPr>
              <a:t>Sala II, </a:t>
            </a:r>
            <a:r>
              <a:rPr lang="pt-BR" sz="2400" dirty="0" smtClean="0">
                <a:solidFill>
                  <a:schemeClr val="bg1"/>
                </a:solidFill>
              </a:rPr>
              <a:t>Cámara </a:t>
            </a:r>
            <a:r>
              <a:rPr lang="pt-BR" sz="2400" dirty="0">
                <a:solidFill>
                  <a:schemeClr val="bg1"/>
                </a:solidFill>
              </a:rPr>
              <a:t>Contencioso Administrativo </a:t>
            </a:r>
            <a:r>
              <a:rPr lang="pt-BR" sz="2400" dirty="0" smtClean="0">
                <a:solidFill>
                  <a:schemeClr val="bg1"/>
                </a:solidFill>
              </a:rPr>
              <a:t>(28/08/2020)</a:t>
            </a:r>
            <a:endParaRPr lang="es-AR" sz="2400" dirty="0">
              <a:solidFill>
                <a:schemeClr val="bg1"/>
              </a:solidFill>
            </a:endParaRPr>
          </a:p>
        </p:txBody>
      </p:sp>
      <p:sp>
        <p:nvSpPr>
          <p:cNvPr id="3" name="Marcador de contenido 2"/>
          <p:cNvSpPr>
            <a:spLocks noGrp="1"/>
          </p:cNvSpPr>
          <p:nvPr>
            <p:ph idx="1"/>
          </p:nvPr>
        </p:nvSpPr>
        <p:spPr>
          <a:xfrm>
            <a:off x="560173" y="2413686"/>
            <a:ext cx="11063416" cy="3814118"/>
          </a:xfrm>
        </p:spPr>
        <p:txBody>
          <a:bodyPr>
            <a:normAutofit lnSpcReduction="10000"/>
          </a:bodyPr>
          <a:lstStyle/>
          <a:p>
            <a:endParaRPr lang="es-ES" b="1" u="sng" dirty="0" smtClean="0"/>
          </a:p>
          <a:p>
            <a:r>
              <a:rPr lang="es-ES" sz="1600" b="1" u="sng" dirty="0" smtClean="0"/>
              <a:t>Voces:</a:t>
            </a:r>
            <a:r>
              <a:rPr lang="es-ES" sz="1600" dirty="0" smtClean="0"/>
              <a:t> Ingresos Brutos. Régimen de Recaudación Bancaria. Inconstitucionalidad. Procedencia. </a:t>
            </a:r>
          </a:p>
          <a:p>
            <a:pPr algn="just"/>
            <a:r>
              <a:rPr lang="es-ES" sz="1600" b="1" u="sng" dirty="0" smtClean="0"/>
              <a:t>Hechos</a:t>
            </a:r>
            <a:r>
              <a:rPr lang="es-ES" sz="1600" b="1" u="sng" dirty="0"/>
              <a:t>: </a:t>
            </a:r>
            <a:r>
              <a:rPr lang="es-ES" sz="1600" dirty="0"/>
              <a:t>la firma plantea la inconstitucionalidad de la Resolución General N° 80/03, y sus modificatorias, dictada por la Dirección General de Rentas (DGR), </a:t>
            </a:r>
            <a:r>
              <a:rPr lang="es-ES" sz="1600" dirty="0" smtClean="0"/>
              <a:t>y solicita se ordene excluir </a:t>
            </a:r>
            <a:r>
              <a:rPr lang="es-ES" sz="1600" dirty="0"/>
              <a:t>a la empresa del régimen de percepción bancaria. </a:t>
            </a:r>
            <a:endParaRPr lang="es-ES" sz="1600" dirty="0" smtClean="0"/>
          </a:p>
          <a:p>
            <a:pPr algn="just"/>
            <a:r>
              <a:rPr lang="es-ES" sz="1600" dirty="0" smtClean="0"/>
              <a:t>Sostiene </a:t>
            </a:r>
            <a:r>
              <a:rPr lang="es-ES" sz="1600" dirty="0"/>
              <a:t>que viene generando en forma permanente un saldo a favor </a:t>
            </a:r>
            <a:r>
              <a:rPr lang="es-ES" sz="1600" dirty="0" smtClean="0"/>
              <a:t>en concepto de ingresos brutos en </a:t>
            </a:r>
            <a:r>
              <a:rPr lang="es-ES" sz="1600" dirty="0"/>
              <a:t>tanto </a:t>
            </a:r>
            <a:r>
              <a:rPr lang="es-ES" sz="1600" dirty="0" smtClean="0"/>
              <a:t>los montos que se ingresan son superiores a los que efectivamente debe, </a:t>
            </a:r>
            <a:r>
              <a:rPr lang="es-ES" sz="1600" dirty="0"/>
              <a:t>es decir al impuesto gravado, el cual no ha podido ser absorbido, ni podrá ser absorbido, en la medida que continúe siendo objeto de las recaudaciones por sistema bancario que le dieron origen. </a:t>
            </a:r>
            <a:endParaRPr lang="es-ES" sz="1600" dirty="0" smtClean="0"/>
          </a:p>
          <a:p>
            <a:pPr algn="just"/>
            <a:r>
              <a:rPr lang="es-ES" sz="1600" dirty="0" smtClean="0"/>
              <a:t>Esgrime </a:t>
            </a:r>
            <a:r>
              <a:rPr lang="es-ES" sz="1600" dirty="0"/>
              <a:t>que la DGR se ha excedido en forma inconstitucional en el ejercicio de su facultad reglamentaria, por cuanto cercena al contribuyente, en forma compulsiva, sus ingresos, creando un nuevo impuesto marginado del texto de la ley </a:t>
            </a:r>
            <a:r>
              <a:rPr lang="es-ES" sz="1600" dirty="0" smtClean="0"/>
              <a:t>5121 (Código Tributario de Tucumán), </a:t>
            </a:r>
            <a:r>
              <a:rPr lang="es-ES" sz="1600" dirty="0"/>
              <a:t>un impuesto a las acreditaciones bancarias y no a los ingresos brutos.</a:t>
            </a:r>
            <a:endParaRPr lang="es-ES" sz="1600" dirty="0" smtClean="0"/>
          </a:p>
          <a:p>
            <a:endParaRPr lang="es-AR" dirty="0"/>
          </a:p>
        </p:txBody>
      </p:sp>
    </p:spTree>
    <p:extLst>
      <p:ext uri="{BB962C8B-B14F-4D97-AF65-F5344CB8AC3E}">
        <p14:creationId xmlns:p14="http://schemas.microsoft.com/office/powerpoint/2010/main" val="387135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982" y="378941"/>
            <a:ext cx="10780637" cy="1195216"/>
          </a:xfrm>
        </p:spPr>
        <p:txBody>
          <a:bodyPr/>
          <a:lstStyle/>
          <a:p>
            <a:r>
              <a:rPr lang="es-AR" sz="2400" dirty="0" smtClean="0"/>
              <a:t>“FONSECA </a:t>
            </a:r>
            <a:r>
              <a:rPr lang="es-AR" sz="2400" dirty="0"/>
              <a:t>S.A. c/ Provincia de Tucumán - D.G.R. s/</a:t>
            </a:r>
            <a:br>
              <a:rPr lang="es-AR" sz="2400" dirty="0"/>
            </a:br>
            <a:r>
              <a:rPr lang="es-AR" sz="2400" dirty="0"/>
              <a:t>Inconstitucionalidad”</a:t>
            </a:r>
            <a:br>
              <a:rPr lang="es-AR" sz="2400" dirty="0"/>
            </a:br>
            <a:r>
              <a:rPr lang="es-AR" sz="2400" dirty="0">
                <a:solidFill>
                  <a:prstClr val="black"/>
                </a:solidFill>
              </a:rPr>
              <a:t>Sala II, </a:t>
            </a:r>
            <a:r>
              <a:rPr lang="pt-BR" sz="2400" dirty="0">
                <a:solidFill>
                  <a:prstClr val="black"/>
                </a:solidFill>
              </a:rPr>
              <a:t>Cámara Contencioso Administrativo (28/08/2020)</a:t>
            </a:r>
            <a:endParaRPr lang="es-AR" dirty="0"/>
          </a:p>
        </p:txBody>
      </p:sp>
      <p:sp>
        <p:nvSpPr>
          <p:cNvPr id="3" name="Marcador de contenido 2"/>
          <p:cNvSpPr>
            <a:spLocks noGrp="1"/>
          </p:cNvSpPr>
          <p:nvPr>
            <p:ph idx="1"/>
          </p:nvPr>
        </p:nvSpPr>
        <p:spPr>
          <a:xfrm>
            <a:off x="453081" y="2413686"/>
            <a:ext cx="11186984" cy="3772929"/>
          </a:xfrm>
        </p:spPr>
        <p:txBody>
          <a:bodyPr>
            <a:normAutofit/>
          </a:bodyPr>
          <a:lstStyle/>
          <a:p>
            <a:pPr algn="just"/>
            <a:r>
              <a:rPr lang="es-ES" sz="1600" b="1" u="sng" dirty="0" smtClean="0"/>
              <a:t>Sentencia</a:t>
            </a:r>
            <a:r>
              <a:rPr lang="es-ES" sz="1600" b="1" dirty="0"/>
              <a:t>: </a:t>
            </a:r>
            <a:r>
              <a:rPr lang="es-ES" sz="1600" dirty="0"/>
              <a:t>La cámara analiza el mecanismo de recaudación instituido por el organismo fiscal provincial y entiende que se </a:t>
            </a:r>
            <a:r>
              <a:rPr lang="es-ES" sz="1600" dirty="0" smtClean="0"/>
              <a:t>trata, en principio, de un sistema para el adelanto </a:t>
            </a:r>
            <a:r>
              <a:rPr lang="es-ES" sz="1600" dirty="0"/>
              <a:t>de la obligación en concepto de ingresos brutos conforme los parámetros establecidos en el Código. Ahora bien, considera que so pretexto de este adelantamiento, no puede exigirse importes que no guarden la debida relación y proporción con la obligación fiscal prevista en la ley y sus parámetros de liquidación (cfr. </a:t>
            </a:r>
            <a:r>
              <a:rPr lang="es-ES" sz="1600" dirty="0" err="1"/>
              <a:t>Giuliani</a:t>
            </a:r>
            <a:r>
              <a:rPr lang="es-ES" sz="1600" dirty="0"/>
              <a:t> </a:t>
            </a:r>
            <a:r>
              <a:rPr lang="es-ES" sz="1600" dirty="0" err="1"/>
              <a:t>Fonrouge</a:t>
            </a:r>
            <a:r>
              <a:rPr lang="es-ES" sz="1600" dirty="0"/>
              <a:t>, </a:t>
            </a:r>
            <a:r>
              <a:rPr lang="es-ES" sz="1600" dirty="0" err="1"/>
              <a:t>Navarrine</a:t>
            </a:r>
            <a:r>
              <a:rPr lang="es-ES" sz="1600" dirty="0"/>
              <a:t>, Procedimiento Tributario, 1995, pág. 188; CSJN Fallos 324:4226</a:t>
            </a:r>
            <a:r>
              <a:rPr lang="es-ES" sz="1600" dirty="0" smtClean="0"/>
              <a:t>), lo que considera ha sido probado en autos para el caso. A la luz de tal razonamiento, hace lugar al planteo de la actora.  </a:t>
            </a:r>
          </a:p>
          <a:p>
            <a:pPr algn="just"/>
            <a:r>
              <a:rPr lang="es-ES" sz="1600" i="1" dirty="0" smtClean="0"/>
              <a:t>“Ya </a:t>
            </a:r>
            <a:r>
              <a:rPr lang="es-ES" sz="1600" i="1" dirty="0"/>
              <a:t>que de otra forma se estaría permitiendo, mediante una delegación legislativa, el cobro de un impuesto por fuera del estricto cumplimiento del principio de legalidad que rige en la materia (cfr., 4, 17, 52, 75, inc. 2, 76, 99 inc. 3, CN; 45 CP cfr., CSJN 155:290; 155:293, 182:412, 198:258, 211:930, 218:231; 184:542; 185:36; 186:521; 206:21; 214:269; 251:7).Es que "...el principio de reserva de la ley tributaria, de rango constitucional y propio del Estado de derecho, sólo admite que una ley formal tipifique el hecho que se considera imponible y que constituirá la posterior causa de la obligación tributaria..." (CSJN, Fallos 294:152).</a:t>
            </a:r>
            <a:endParaRPr lang="es-AR" sz="1600" i="1" dirty="0"/>
          </a:p>
        </p:txBody>
      </p:sp>
    </p:spTree>
    <p:extLst>
      <p:ext uri="{BB962C8B-B14F-4D97-AF65-F5344CB8AC3E}">
        <p14:creationId xmlns:p14="http://schemas.microsoft.com/office/powerpoint/2010/main" val="3722313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1319" y="304800"/>
            <a:ext cx="10764160" cy="1219930"/>
          </a:xfrm>
        </p:spPr>
        <p:txBody>
          <a:bodyPr/>
          <a:lstStyle/>
          <a:p>
            <a:r>
              <a:rPr lang="es-AR" sz="2400" dirty="0" smtClean="0"/>
              <a:t>“FONSECA </a:t>
            </a:r>
            <a:r>
              <a:rPr lang="es-AR" sz="2400" dirty="0"/>
              <a:t>S.A. c/ Provincia de Tucumán - D.G.R. s/</a:t>
            </a:r>
            <a:br>
              <a:rPr lang="es-AR" sz="2400" dirty="0"/>
            </a:br>
            <a:r>
              <a:rPr lang="es-AR" sz="2400" dirty="0"/>
              <a:t>Inconstitucionalidad”</a:t>
            </a:r>
            <a:br>
              <a:rPr lang="es-AR" sz="2400" dirty="0"/>
            </a:br>
            <a:r>
              <a:rPr lang="es-AR" sz="2400" dirty="0">
                <a:solidFill>
                  <a:prstClr val="black"/>
                </a:solidFill>
              </a:rPr>
              <a:t>Sala II, </a:t>
            </a:r>
            <a:r>
              <a:rPr lang="pt-BR" sz="2400" dirty="0">
                <a:solidFill>
                  <a:prstClr val="black"/>
                </a:solidFill>
              </a:rPr>
              <a:t>Cámara Contencioso Administrativo (28/08/2020)</a:t>
            </a:r>
            <a:endParaRPr lang="es-AR" dirty="0"/>
          </a:p>
        </p:txBody>
      </p:sp>
      <p:sp>
        <p:nvSpPr>
          <p:cNvPr id="3" name="Marcador de contenido 2"/>
          <p:cNvSpPr>
            <a:spLocks noGrp="1"/>
          </p:cNvSpPr>
          <p:nvPr>
            <p:ph idx="1"/>
          </p:nvPr>
        </p:nvSpPr>
        <p:spPr>
          <a:xfrm>
            <a:off x="461320" y="2356022"/>
            <a:ext cx="10989276" cy="4135394"/>
          </a:xfrm>
        </p:spPr>
        <p:txBody>
          <a:bodyPr>
            <a:normAutofit lnSpcReduction="10000"/>
          </a:bodyPr>
          <a:lstStyle/>
          <a:p>
            <a:pPr algn="just"/>
            <a:endParaRPr lang="es-ES" sz="1400" dirty="0" smtClean="0"/>
          </a:p>
          <a:p>
            <a:pPr algn="just"/>
            <a:endParaRPr lang="es-ES" sz="1400" dirty="0"/>
          </a:p>
          <a:p>
            <a:pPr algn="just"/>
            <a:r>
              <a:rPr lang="es-ES" sz="1400" i="1" dirty="0" smtClean="0"/>
              <a:t>“No </a:t>
            </a:r>
            <a:r>
              <a:rPr lang="es-ES" sz="1400" i="1" dirty="0"/>
              <a:t>debe soslayarse que </a:t>
            </a:r>
            <a:r>
              <a:rPr lang="es-ES" sz="1400" i="1" dirty="0" smtClean="0"/>
              <a:t>‘Los </a:t>
            </a:r>
            <a:r>
              <a:rPr lang="es-ES" sz="1400" i="1" dirty="0"/>
              <a:t>pagos a cuenta de un impuesto se encuentran sometidos a las mismas limitaciones que el derecho prevé para las obligaciones principales, </a:t>
            </a:r>
            <a:r>
              <a:rPr lang="es-ES" sz="1400" i="1" dirty="0" err="1"/>
              <a:t>e.g</a:t>
            </a:r>
            <a:r>
              <a:rPr lang="es-ES" sz="1400" i="1" dirty="0"/>
              <a:t>., principio de legalidad, razonabilidad, no </a:t>
            </a:r>
            <a:r>
              <a:rPr lang="es-ES" sz="1400" i="1" dirty="0" err="1"/>
              <a:t>confiscatoriedad</a:t>
            </a:r>
            <a:r>
              <a:rPr lang="es-ES" sz="1400" i="1" dirty="0"/>
              <a:t>, capacidad contributiva, debida  fundamentación y motivación del acto administrativo en caso de su determinación de oficio, notificación al contribuyente, </a:t>
            </a:r>
            <a:r>
              <a:rPr lang="es-ES" sz="1400" i="1" dirty="0" smtClean="0"/>
              <a:t>etc.’ (‘</a:t>
            </a:r>
            <a:r>
              <a:rPr lang="es-ES" sz="1400" i="1" dirty="0" err="1" smtClean="0"/>
              <a:t>Bilick</a:t>
            </a:r>
            <a:r>
              <a:rPr lang="es-ES" sz="1400" i="1" dirty="0" smtClean="0"/>
              <a:t> </a:t>
            </a:r>
            <a:r>
              <a:rPr lang="es-ES" sz="1400" i="1" dirty="0"/>
              <a:t>&amp; </a:t>
            </a:r>
            <a:r>
              <a:rPr lang="es-ES" sz="1400" i="1" dirty="0" err="1"/>
              <a:t>Gertel</a:t>
            </a:r>
            <a:r>
              <a:rPr lang="es-ES" sz="1400" i="1" dirty="0"/>
              <a:t> S.A.C. Y A c/ Fisco de la Provincia de Buenos Aires s/ Medida Cautelar Autónoma o </a:t>
            </a:r>
            <a:r>
              <a:rPr lang="es-ES" sz="1400" i="1" dirty="0" smtClean="0"/>
              <a:t>Anticipada’, </a:t>
            </a:r>
            <a:r>
              <a:rPr lang="es-ES" sz="1400" i="1" dirty="0"/>
              <a:t>11/11/2009</a:t>
            </a:r>
            <a:r>
              <a:rPr lang="es-ES" sz="1400" i="1" dirty="0" smtClean="0"/>
              <a:t>)”.</a:t>
            </a:r>
          </a:p>
          <a:p>
            <a:pPr algn="just"/>
            <a:r>
              <a:rPr lang="es-ES" sz="1400" i="1" dirty="0" smtClean="0"/>
              <a:t>“…en </a:t>
            </a:r>
            <a:r>
              <a:rPr lang="es-ES" sz="1400" i="1" dirty="0"/>
              <a:t>el caso puntual de autos, el perito contador Santos </a:t>
            </a:r>
            <a:r>
              <a:rPr lang="es-ES" sz="1400" i="1" dirty="0" err="1"/>
              <a:t>Balbi</a:t>
            </a:r>
            <a:r>
              <a:rPr lang="es-ES" sz="1400" i="1" dirty="0"/>
              <a:t> informó que </a:t>
            </a:r>
            <a:r>
              <a:rPr lang="es-ES" sz="1400" i="1" dirty="0" smtClean="0"/>
              <a:t>‘los </a:t>
            </a:r>
            <a:r>
              <a:rPr lang="es-ES" sz="1400" i="1" dirty="0"/>
              <a:t>importes recaudados por vía bancaria a Fonseca S.A. en concepto de impuesto sobre los Ingresos Brutos, en los meses 01/2017 a 06/2017, superaron ampliamente las sumas que por dicho impuesto le correspondía declarar al contribuyente en cada una de esas </a:t>
            </a:r>
            <a:r>
              <a:rPr lang="es-ES" sz="1400" i="1" dirty="0" smtClean="0"/>
              <a:t>posiciones’ </a:t>
            </a:r>
            <a:r>
              <a:rPr lang="es-ES" sz="1400" i="1" dirty="0"/>
              <a:t>(CPA n° 2, respuesta n° 1, fs. 204 de autos</a:t>
            </a:r>
            <a:r>
              <a:rPr lang="es-ES" sz="1400" i="1" dirty="0" smtClean="0"/>
              <a:t>)”</a:t>
            </a:r>
          </a:p>
          <a:p>
            <a:pPr algn="just"/>
            <a:r>
              <a:rPr lang="es-ES" sz="1400" i="1" dirty="0"/>
              <a:t>"Toda prestación pública que se exija sistemáticamente por la Administración Fiscal, por encima del monto del tributo definido por el legislador que, en definitiva, se adeude, perdiendo su fundamento esencialmente impositivo para convertirse en un fenómeno exclusivamente financiero a partir de deudas inexistentes, importa alterar las bases éticas y jurídicas del derecho de recaudar, transfigurando, por medio de artilugios técnicos propios de alquimistas, la contribución común exigida por la ley a todos los ciudadanos para el levantamiento de las cargas públicas, en un verdadero despojo (v. en lo pertinente doctrina desarrollada in re: </a:t>
            </a:r>
            <a:r>
              <a:rPr lang="es-ES" sz="1400" i="1" dirty="0" smtClean="0"/>
              <a:t>‘La </a:t>
            </a:r>
            <a:r>
              <a:rPr lang="es-ES" sz="1400" i="1" dirty="0"/>
              <a:t>Biznaga S.A.A.C.I.F. y M. v. Dirección General </a:t>
            </a:r>
            <a:r>
              <a:rPr lang="es-ES" sz="1400" i="1" dirty="0" smtClean="0"/>
              <a:t>Impositiva’ Fallos</a:t>
            </a:r>
            <a:r>
              <a:rPr lang="es-ES" sz="1400" i="1" dirty="0"/>
              <a:t>: 310:71414, sentencia del 31 de marzo de 1987, TSJCBA</a:t>
            </a:r>
            <a:r>
              <a:rPr lang="es-ES" sz="1400" i="1" dirty="0" smtClean="0"/>
              <a:t>)”.</a:t>
            </a:r>
          </a:p>
          <a:p>
            <a:pPr algn="just"/>
            <a:endParaRPr lang="es-AR" sz="1400" dirty="0"/>
          </a:p>
          <a:p>
            <a:endParaRPr lang="es-AR" dirty="0"/>
          </a:p>
        </p:txBody>
      </p:sp>
    </p:spTree>
    <p:extLst>
      <p:ext uri="{BB962C8B-B14F-4D97-AF65-F5344CB8AC3E}">
        <p14:creationId xmlns:p14="http://schemas.microsoft.com/office/powerpoint/2010/main" val="141518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4227" y="329514"/>
            <a:ext cx="10904203" cy="1195216"/>
          </a:xfrm>
        </p:spPr>
        <p:txBody>
          <a:bodyPr/>
          <a:lstStyle/>
          <a:p>
            <a:r>
              <a:rPr lang="es-AR" sz="2400" dirty="0" smtClean="0"/>
              <a:t>“FONSECA </a:t>
            </a:r>
            <a:r>
              <a:rPr lang="es-AR" sz="2400" dirty="0"/>
              <a:t>S.A. c/ Provincia de Tucumán - D.G.R. s/</a:t>
            </a:r>
            <a:br>
              <a:rPr lang="es-AR" sz="2400" dirty="0"/>
            </a:br>
            <a:r>
              <a:rPr lang="es-AR" sz="2400" dirty="0"/>
              <a:t>Inconstitucionalidad”</a:t>
            </a:r>
            <a:br>
              <a:rPr lang="es-AR" sz="2400" dirty="0"/>
            </a:br>
            <a:r>
              <a:rPr lang="es-AR" sz="2400" dirty="0">
                <a:solidFill>
                  <a:prstClr val="black"/>
                </a:solidFill>
              </a:rPr>
              <a:t>Sala II, </a:t>
            </a:r>
            <a:r>
              <a:rPr lang="pt-BR" sz="2400" dirty="0">
                <a:solidFill>
                  <a:prstClr val="black"/>
                </a:solidFill>
              </a:rPr>
              <a:t>Cámara Contencioso Administrativo (28/08/2020)</a:t>
            </a:r>
            <a:endParaRPr lang="es-AR" dirty="0"/>
          </a:p>
        </p:txBody>
      </p:sp>
      <p:sp>
        <p:nvSpPr>
          <p:cNvPr id="3" name="Marcador de contenido 2"/>
          <p:cNvSpPr>
            <a:spLocks noGrp="1"/>
          </p:cNvSpPr>
          <p:nvPr>
            <p:ph idx="1"/>
          </p:nvPr>
        </p:nvSpPr>
        <p:spPr>
          <a:xfrm>
            <a:off x="453082" y="2222287"/>
            <a:ext cx="11079892" cy="4236178"/>
          </a:xfrm>
        </p:spPr>
        <p:txBody>
          <a:bodyPr>
            <a:normAutofit fontScale="92500" lnSpcReduction="10000"/>
          </a:bodyPr>
          <a:lstStyle/>
          <a:p>
            <a:pPr algn="just"/>
            <a:endParaRPr lang="es-ES" sz="1400" dirty="0" smtClean="0"/>
          </a:p>
          <a:p>
            <a:pPr algn="just"/>
            <a:r>
              <a:rPr lang="es-ES" sz="1600" i="1" dirty="0" smtClean="0"/>
              <a:t>“De </a:t>
            </a:r>
            <a:r>
              <a:rPr lang="es-ES" sz="1600" i="1" dirty="0"/>
              <a:t>este modo </a:t>
            </a:r>
            <a:r>
              <a:rPr lang="es-ES" sz="1600" i="1" dirty="0" smtClean="0"/>
              <a:t>‘la </a:t>
            </a:r>
            <a:r>
              <a:rPr lang="es-ES" sz="1600" i="1" dirty="0"/>
              <a:t>aplicación en la especie del régimen de retención cuestionado se traduce en el ingreso de recursos al erario público con sustento único en la pretendida verificación de un hecho diferente del previsto por el legislador como hecho imponible del gravamen, el que genera el pago a cuenta, sin razonable vinculación con el presupuesto de hecho que pretende ser captado en la propia fuente</a:t>
            </a:r>
            <a:r>
              <a:rPr lang="es-ES" sz="1600" i="1" dirty="0" smtClean="0"/>
              <a:t>. Se </a:t>
            </a:r>
            <a:r>
              <a:rPr lang="es-ES" sz="1600" i="1" dirty="0"/>
              <a:t>sustenta el ingreso público, de tal manera, en la verificación de una hipótesis de incidencia novedosa, no prevista como tal en la ley formal y mediante la que, sin embargo, se asegura parte del financiamiento del Estado local a través del adelanto de sumas, en concepto de aportes a cuenta del Impuesto sobre los Ingresos </a:t>
            </a:r>
            <a:r>
              <a:rPr lang="es-ES" sz="1600" i="1" dirty="0" smtClean="0"/>
              <a:t>Brutos”</a:t>
            </a:r>
          </a:p>
          <a:p>
            <a:pPr algn="just"/>
            <a:r>
              <a:rPr lang="es-ES" sz="1600" i="1" dirty="0" smtClean="0"/>
              <a:t>“Si </a:t>
            </a:r>
            <a:r>
              <a:rPr lang="es-ES" sz="1600" i="1" dirty="0"/>
              <a:t>bien es cierto que la actora no ha efectuado manifestación alguna en relación a la situación de exclusión administrativa que enuncia la norma, no parece apropiado, a la luz de la tutela constitucional que se persigue, erigir al requisito en cuestión como obstativo de la pretensión declarativa. Comparto el criterio sostenido por la Sala III de esta misma Cámara en cuanto a que no sería viable </a:t>
            </a:r>
            <a:r>
              <a:rPr lang="es-ES" sz="1600" i="1" dirty="0" smtClean="0"/>
              <a:t>‘que </a:t>
            </a:r>
            <a:r>
              <a:rPr lang="es-ES" sz="1600" i="1" dirty="0"/>
              <a:t>por vía de disposiciones sub-legales emitidas por la DGR, con el fin de diseñar un sistema de recaudación de un determinado impuesto y la eventual exclusión de ese régimen o la restitución de sumas mal retenidas en ese marco, se termine generando en la práctica un ingreso que se encuentra excedido sustancialmente respecto del monto legalmente exigible a los contribuyentes, a lo que debe sumarse el retardo en la restitución y la transitoriedad en su exclusión, lo que terminaría instaurando por vía reglamentaria una suerte de empréstito </a:t>
            </a:r>
            <a:r>
              <a:rPr lang="es-ES" sz="1600" i="1" dirty="0" smtClean="0"/>
              <a:t>forzoso’(‘Enrique </a:t>
            </a:r>
            <a:r>
              <a:rPr lang="es-ES" sz="1600" i="1" dirty="0"/>
              <a:t>R. </a:t>
            </a:r>
            <a:r>
              <a:rPr lang="es-ES" sz="1600" i="1" dirty="0" err="1"/>
              <a:t>Zeni</a:t>
            </a:r>
            <a:r>
              <a:rPr lang="es-ES" sz="1600" i="1" dirty="0"/>
              <a:t> y Cía. SACIAFEI vs. Provincia de Tucumán DGR s/ </a:t>
            </a:r>
            <a:r>
              <a:rPr lang="es-ES" sz="1600" i="1" dirty="0" smtClean="0"/>
              <a:t>inconstitucionalidad’, </a:t>
            </a:r>
            <a:r>
              <a:rPr lang="es-ES" sz="1600" i="1" dirty="0"/>
              <a:t>CCA, Sala III, sentencia del 26/06/2018</a:t>
            </a:r>
            <a:r>
              <a:rPr lang="es-ES" sz="1600" i="1" dirty="0" smtClean="0"/>
              <a:t>)”.</a:t>
            </a:r>
            <a:endParaRPr lang="es-ES" sz="1600" i="1" dirty="0"/>
          </a:p>
          <a:p>
            <a:pPr algn="just"/>
            <a:endParaRPr lang="es-AR" dirty="0"/>
          </a:p>
        </p:txBody>
      </p:sp>
    </p:spTree>
    <p:extLst>
      <p:ext uri="{BB962C8B-B14F-4D97-AF65-F5344CB8AC3E}">
        <p14:creationId xmlns:p14="http://schemas.microsoft.com/office/powerpoint/2010/main" val="4054290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TM03457503[[fn=Citable]]</Template>
  <TotalTime>887</TotalTime>
  <Words>5884</Words>
  <Application>Microsoft Office PowerPoint</Application>
  <PresentationFormat>Panorámica</PresentationFormat>
  <Paragraphs>100</Paragraphs>
  <Slides>26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Calibri</vt:lpstr>
      <vt:lpstr>Century Gothic</vt:lpstr>
      <vt:lpstr>Times New Roman</vt:lpstr>
      <vt:lpstr>Wingdings 2</vt:lpstr>
      <vt:lpstr>Citable</vt:lpstr>
      <vt:lpstr>CICLO DE JURISPRUDENCIA TRIBUTARIA  TRIBUTOS LOCALES  ESCUELA DE NEGOCIOS DE LA FACULTAD DE CIENCIAS ECONOMICAS Y EMPRESARIALES UNIVERSIDAD DEL SALVADOR  28 DE OCTUBRE DE 2020  </vt:lpstr>
      <vt:lpstr>         1.-“AGRO LAJITAS S.A. vs. Provincia de Tucumán –D.G.R.- s/ Inconstitucionalidad” Corte Suprema de Justicia de Tucumán (21/08/2020) </vt:lpstr>
      <vt:lpstr>“AGRO LAJITAS S.A. vs. Provincia de Tucumán –D.G.R.- s/ Inconstitucionalidad” Corte Suprema de Justicia de Tucumán (21/08/2020)</vt:lpstr>
      <vt:lpstr>“AGRO LAJITAS S.A. vs. Provincia de Tucumán –D.G.R.- s/ Inconstitucionalidad” Corte Suprema de Justicia de Tucumán (21/08/2020)</vt:lpstr>
      <vt:lpstr>“AGRO LAJITAS S.A. vs. Provincia de Tucumán –D.G.R.- s/ Inconstitucionalidad” Corte Suprema de Justicia de Tucumán (21/08/2020)</vt:lpstr>
      <vt:lpstr> 2.-“FONSECA S.A. c/ Provincia de Tucumán - D.G.R. s/ Inconstitucionalidad” Sala II, Cámara Contencioso Administrativo (28/08/2020)</vt:lpstr>
      <vt:lpstr>“FONSECA S.A. c/ Provincia de Tucumán - D.G.R. s/ Inconstitucionalidad” Sala II, Cámara Contencioso Administrativo (28/08/2020)</vt:lpstr>
      <vt:lpstr>“FONSECA S.A. c/ Provincia de Tucumán - D.G.R. s/ Inconstitucionalidad” Sala II, Cámara Contencioso Administrativo (28/08/2020)</vt:lpstr>
      <vt:lpstr>“FONSECA S.A. c/ Provincia de Tucumán - D.G.R. s/ Inconstitucionalidad” Sala II, Cámara Contencioso Administrativo (28/08/2020)</vt:lpstr>
      <vt:lpstr>“FONSECA S.A. c/ Provincia de Tucumán - D.G.R. s/ Inconstitucionalidad” Sala II, Cámara Contencioso Administrativo (28/08/2020)</vt:lpstr>
      <vt:lpstr>3.-“IMPULSO DE SAN LUIS S.A s/ queja por recurso de inconstitucionalidad denegado en: Impulso de San Luis SA c/ AGIP s/ impugnación actos administrativos” Tribunal Superior de Justicia de la Ciudad de Buenos Aires (01/07/2020)</vt:lpstr>
      <vt:lpstr>“IMPULSO DE SAN LUIS S.A s/ queja por recurso de inconstitucionalidad denegado en: Impulso de San Luis SA c/ AGIP s/ impugnación actos administrativos” Tribunal Superior de Justicia de la Ciudad de Buenos Aires (01/07/2020)</vt:lpstr>
      <vt:lpstr>“IMPULSO DE SAN LUIS S.A s/ queja por recurso de inconstitucionalidad denegado en: Impulso de San Luis SA c/ AGIP s/ impugnación actos administrativos” Tribunal Superior de Justicia de la Ciudad de Buenos Aires (01/07/2020)</vt:lpstr>
      <vt:lpstr>4.- “TELECOM PERSONAL S.A. c/ Municipalidad de Roldan –recurso contencioso  Administrativo- s/ queja por Denegación del Recurso de Inconstitucionalidad”.  Corte Suprema de Justicia de Santa Fe (23/06/2020) </vt:lpstr>
      <vt:lpstr>“TELECOM PERSONAL S.A. c/ Municipalidad de Roldan –recurso contencioso  Administrativo- s/ queja por Denegación del Recurso de Inconstitucionalidad”.  Corte Suprema de Justicia de Santa Fe (23/06/2020) </vt:lpstr>
      <vt:lpstr>“TELECOM PERSONAL S.A. c/ Municipalidad de Roldan –recurso contencioso  Administrativo- s/ queja por Denegación del Recurso de Inconstitucionalidad”.  Corte Suprema de Justicia de Santa Fe (23/06/2020)</vt:lpstr>
      <vt:lpstr>“TELECOM PERSONAL S.A. c/ Municipalidad de Roldan –recurso contencioso  Administrativo- s/ queja por Denegación del Recurso de Inconstitucionalidad”.  Corte Suprema de Justicia de Santa Fe (23/06/2020)</vt:lpstr>
      <vt:lpstr>“TELECOM PERSONAL S.A. c/ Municipalidad de Roldan –recurso contencioso  Administrativo- s/ queja por Denegación del Recurso de Inconstitucionalidad”.  Corte Suprema de Justicia de Santa Fe (23/06/2020)</vt:lpstr>
      <vt:lpstr>5.-“LDC ARGENTINA S.A. c/ Comuna de Timbues -recurso contencioso administrativo- s/ Queja por Denegación del Recurso de Inconstitucionalidad” Corte Suprema de Justicia de Santa Fe (07/07/2020) </vt:lpstr>
      <vt:lpstr>“LDC ARGENTINA S.A. c/ Comuna de Timbues -recurso contencioso administrativo- s/ Queja por Denegación del Recurso de Inconstitucionalidad” Corte Suprema de Justicia de Santa Fe (07/07/2020) </vt:lpstr>
      <vt:lpstr>“LDC ARGENTINA S.A. c/ Comuna de Timbues -recurso contencioso administrativo- s/ Queja por Denegación del Recurso de Inconstitucionalidad” Corte Suprema de Justicia de Santa Fe (07/07/2020) </vt:lpstr>
      <vt:lpstr>“LDC ARGENTINA S.A. c/ Comuna de Timbues -recurso contencioso administrativo- s/ Queja por Denegación del Recurso de Inconstitucionalidad” Corte Suprema de Justicia de Santa Fe (07/07/2020) </vt:lpstr>
      <vt:lpstr>6.-“EMBOTELLADORA DEL ATLANTICO S.A. c/ Municipalidad de Casilda Recurso Contencioso Administrativo- s/ Queja por Denegación del Recurso de Inconstitucionalidad” Corte Suprema de Justicia de Santa Fe (03/06/2020)</vt:lpstr>
      <vt:lpstr>“EMBOTELLADORA DEL ATLANTICO S.A. c/ Municipalidad de Casilda Recurso Contencioso Administrativo- s/ Queja por Denegación del Recurso de Inconstitucionalidad” Corte Suprema de Justicia de Santa Fe (03/06/2020)</vt:lpstr>
      <vt:lpstr>“EMBOTELLADORA DEL ATLANTICO S.A. c/ Municipalidad de Casilda Recurso Contencioso Administrativo- s/ Queja por Denegación del Recurso de Inconstitucionalidad” Corte Suprema de Justicia de Santa Fe (03/06/2020)</vt:lpstr>
      <vt:lpstr>MUCHAS GRACIAS  POR SU ATENCIÓN...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CICLO DE JURISPRUDENCIA TRIBUTARIA  TRIBUTOS LOCALES  ESCUELA DE NEGOCIOS DE LA FACULTAD DE CIENCIAS ECONOMICAS Y EMPRESARIALES UNIVERSIDAD DEL SALVADOR  28 DE OCTUBRE de 2020</dc:title>
  <dc:creator>Gabriela Figueroa</dc:creator>
  <cp:lastModifiedBy>Gabriela Figueroa</cp:lastModifiedBy>
  <cp:revision>42</cp:revision>
  <dcterms:created xsi:type="dcterms:W3CDTF">2020-10-22T14:12:34Z</dcterms:created>
  <dcterms:modified xsi:type="dcterms:W3CDTF">2020-10-26T21:08:24Z</dcterms:modified>
</cp:coreProperties>
</file>